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  <p:sldMasterId id="2147483816" r:id="rId2"/>
    <p:sldMasterId id="2147483828" r:id="rId3"/>
    <p:sldMasterId id="2147483840" r:id="rId4"/>
    <p:sldMasterId id="2147483852" r:id="rId5"/>
    <p:sldMasterId id="2147483864" r:id="rId6"/>
    <p:sldMasterId id="2147483900" r:id="rId7"/>
    <p:sldMasterId id="2147483912" r:id="rId8"/>
    <p:sldMasterId id="2147483924" r:id="rId9"/>
    <p:sldMasterId id="2147483936" r:id="rId10"/>
    <p:sldMasterId id="2147483948" r:id="rId11"/>
    <p:sldMasterId id="2147483960" r:id="rId12"/>
  </p:sldMasterIdLst>
  <p:notesMasterIdLst>
    <p:notesMasterId r:id="rId50"/>
  </p:notesMasterIdLst>
  <p:handoutMasterIdLst>
    <p:handoutMasterId r:id="rId51"/>
  </p:handoutMasterIdLst>
  <p:sldIdLst>
    <p:sldId id="259" r:id="rId13"/>
    <p:sldId id="272" r:id="rId14"/>
    <p:sldId id="283" r:id="rId15"/>
    <p:sldId id="287" r:id="rId16"/>
    <p:sldId id="289" r:id="rId17"/>
    <p:sldId id="278" r:id="rId18"/>
    <p:sldId id="279" r:id="rId19"/>
    <p:sldId id="282" r:id="rId20"/>
    <p:sldId id="297" r:id="rId21"/>
    <p:sldId id="277" r:id="rId22"/>
    <p:sldId id="326" r:id="rId23"/>
    <p:sldId id="325" r:id="rId24"/>
    <p:sldId id="299" r:id="rId25"/>
    <p:sldId id="300" r:id="rId26"/>
    <p:sldId id="302" r:id="rId27"/>
    <p:sldId id="301" r:id="rId28"/>
    <p:sldId id="298" r:id="rId29"/>
    <p:sldId id="303" r:id="rId30"/>
    <p:sldId id="327" r:id="rId31"/>
    <p:sldId id="313" r:id="rId32"/>
    <p:sldId id="315" r:id="rId33"/>
    <p:sldId id="316" r:id="rId34"/>
    <p:sldId id="312" r:id="rId35"/>
    <p:sldId id="314" r:id="rId36"/>
    <p:sldId id="307" r:id="rId37"/>
    <p:sldId id="306" r:id="rId38"/>
    <p:sldId id="309" r:id="rId39"/>
    <p:sldId id="310" r:id="rId40"/>
    <p:sldId id="308" r:id="rId41"/>
    <p:sldId id="311" r:id="rId42"/>
    <p:sldId id="317" r:id="rId43"/>
    <p:sldId id="318" r:id="rId44"/>
    <p:sldId id="319" r:id="rId45"/>
    <p:sldId id="320" r:id="rId46"/>
    <p:sldId id="323" r:id="rId47"/>
    <p:sldId id="321" r:id="rId48"/>
    <p:sldId id="324" r:id="rId49"/>
  </p:sldIdLst>
  <p:sldSz cx="9144000" cy="6858000" type="screen4x3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>
    <p:restoredLeft sz="14429" autoAdjust="0"/>
    <p:restoredTop sz="94660"/>
  </p:normalViewPr>
  <p:slideViewPr>
    <p:cSldViewPr>
      <p:cViewPr varScale="1">
        <p:scale>
          <a:sx n="61" d="100"/>
          <a:sy n="61" d="100"/>
        </p:scale>
        <p:origin x="900" y="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8" Type="http://schemas.openxmlformats.org/officeDocument/2006/relationships/slideMaster" Target="slideMasters/slideMaster8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9BE844-76AB-445E-8896-B3F5F3BB71D0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40CF3A-3095-4E36-8CC0-E61F5B80F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908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CFC0B-BA53-4888-97AC-41992DB37E16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BDFEF6-6518-4B52-B8E3-82410523C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41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DFEF6-6518-4B52-B8E3-82410523C12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137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 One researcher identified 47 different terms to describe this sector worldwide.</a:t>
            </a:r>
          </a:p>
        </p:txBody>
      </p:sp>
      <p:sp>
        <p:nvSpPr>
          <p:cNvPr id="1331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  <p:extLst>
      <p:ext uri="{BB962C8B-B14F-4D97-AF65-F5344CB8AC3E}">
        <p14:creationId xmlns:p14="http://schemas.microsoft.com/office/powerpoint/2010/main" val="3877185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DFEF6-6518-4B52-B8E3-82410523C12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677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DFEF6-6518-4B52-B8E3-82410523C12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78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81962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b="1">
                <a:solidFill>
                  <a:schemeClr val="accent6">
                    <a:lumMod val="75000"/>
                  </a:schemeClr>
                </a:solidFill>
              </a:defRPr>
            </a:lvl3pPr>
            <a:lvl4pPr>
              <a:defRPr b="1">
                <a:solidFill>
                  <a:schemeClr val="tx1">
                    <a:lumMod val="75000"/>
                  </a:schemeClr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600" b="1"/>
            </a:lvl1pPr>
          </a:lstStyle>
          <a:p>
            <a:endParaRPr lang="en-US" dirty="0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srgbClr val="00843C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14306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2826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64543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28772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71441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3195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58345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60479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209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67022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59354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67000"/>
            <a:ext cx="7408333" cy="3450696"/>
          </a:xfrm>
        </p:spPr>
        <p:txBody>
          <a:bodyPr/>
          <a:lstStyle>
            <a:lvl1pPr marL="274320" indent="-274320">
              <a:buFont typeface="Wingdings" pitchFamily="2" charset="2"/>
              <a:buChar char="Ø"/>
              <a:defRPr b="1">
                <a:solidFill>
                  <a:schemeClr val="accent6">
                    <a:lumMod val="50000"/>
                  </a:schemeClr>
                </a:solidFill>
              </a:defRPr>
            </a:lvl1pPr>
            <a:lvl2pPr marL="576263" indent="-274320">
              <a:buFont typeface="Wingdings" pitchFamily="2" charset="2"/>
              <a:buChar char="v"/>
              <a:defRPr b="1">
                <a:solidFill>
                  <a:schemeClr val="accent1">
                    <a:lumMod val="75000"/>
                  </a:schemeClr>
                </a:solidFill>
              </a:defRPr>
            </a:lvl2pPr>
            <a:lvl3pPr marL="855663" indent="-228600">
              <a:buFont typeface="Arial" pitchFamily="34" charset="0"/>
              <a:buChar char="•"/>
              <a:defRPr b="1">
                <a:solidFill>
                  <a:schemeClr val="accent5">
                    <a:lumMod val="75000"/>
                  </a:schemeClr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96200" y="6248400"/>
            <a:ext cx="1161826" cy="365125"/>
          </a:xfrm>
        </p:spPr>
        <p:txBody>
          <a:bodyPr/>
          <a:lstStyle>
            <a:lvl1pPr>
              <a:defRPr sz="1400" b="1"/>
            </a:lvl1pPr>
          </a:lstStyle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 dirty="0">
              <a:solidFill>
                <a:srgbClr val="00843C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1675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65357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187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76886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61828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31915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9289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172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33547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68429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08540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323C0-D5D9-4040-A312-EE4B114F16A6}" type="datetimeFigureOut">
              <a:rPr lang="en-US" smtClean="0">
                <a:solidFill>
                  <a:srgbClr val="00843C"/>
                </a:solidFill>
              </a:rPr>
              <a:pPr/>
              <a:t>5/25/2018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9113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b="1">
                <a:solidFill>
                  <a:schemeClr val="accent6">
                    <a:lumMod val="75000"/>
                  </a:schemeClr>
                </a:solidFill>
              </a:defRPr>
            </a:lvl3pPr>
            <a:lvl4pPr>
              <a:defRPr b="1">
                <a:solidFill>
                  <a:schemeClr val="tx1">
                    <a:lumMod val="75000"/>
                  </a:schemeClr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600" b="1"/>
            </a:lvl1pPr>
          </a:lstStyle>
          <a:p>
            <a:fld id="{388E7879-5331-4EA7-9737-DFE3FC60A89F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 dirty="0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srgbClr val="00843C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32426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323C0-D5D9-4040-A312-EE4B114F16A6}" type="datetimeFigureOut">
              <a:rPr lang="en-US" smtClean="0">
                <a:solidFill>
                  <a:srgbClr val="00843C"/>
                </a:solidFill>
              </a:rPr>
              <a:pPr/>
              <a:t>5/25/2018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62701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323C0-D5D9-4040-A312-EE4B114F16A6}" type="datetimeFigureOut">
              <a:rPr lang="en-US" smtClean="0">
                <a:solidFill>
                  <a:srgbClr val="00843C"/>
                </a:solidFill>
              </a:rPr>
              <a:pPr/>
              <a:t>5/25/2018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3304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323C0-D5D9-4040-A312-EE4B114F16A6}" type="datetimeFigureOut">
              <a:rPr lang="en-US" smtClean="0">
                <a:solidFill>
                  <a:srgbClr val="00843C"/>
                </a:solidFill>
              </a:rPr>
              <a:pPr/>
              <a:t>5/25/2018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32934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323C0-D5D9-4040-A312-EE4B114F16A6}" type="datetimeFigureOut">
              <a:rPr lang="en-US" smtClean="0">
                <a:solidFill>
                  <a:srgbClr val="00843C"/>
                </a:solidFill>
              </a:rPr>
              <a:pPr/>
              <a:t>5/25/2018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28463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323C0-D5D9-4040-A312-EE4B114F16A6}" type="datetimeFigureOut">
              <a:rPr lang="en-US" smtClean="0">
                <a:solidFill>
                  <a:srgbClr val="00843C"/>
                </a:solidFill>
              </a:rPr>
              <a:pPr/>
              <a:t>5/25/2018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19226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323C0-D5D9-4040-A312-EE4B114F16A6}" type="datetimeFigureOut">
              <a:rPr lang="en-US" smtClean="0">
                <a:solidFill>
                  <a:srgbClr val="00843C"/>
                </a:solidFill>
              </a:rPr>
              <a:pPr/>
              <a:t>5/25/2018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783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67000"/>
            <a:ext cx="7408333" cy="3450696"/>
          </a:xfrm>
        </p:spPr>
        <p:txBody>
          <a:bodyPr/>
          <a:lstStyle>
            <a:lvl1pPr marL="274320" indent="-274320">
              <a:buFont typeface="Wingdings" pitchFamily="2" charset="2"/>
              <a:buChar char="Ø"/>
              <a:defRPr b="1">
                <a:solidFill>
                  <a:schemeClr val="accent6">
                    <a:lumMod val="50000"/>
                  </a:schemeClr>
                </a:solidFill>
              </a:defRPr>
            </a:lvl1pPr>
            <a:lvl2pPr marL="576263" indent="-274320">
              <a:buFont typeface="Wingdings" pitchFamily="2" charset="2"/>
              <a:buChar char="v"/>
              <a:defRPr b="1">
                <a:solidFill>
                  <a:schemeClr val="accent1">
                    <a:lumMod val="75000"/>
                  </a:schemeClr>
                </a:solidFill>
              </a:defRPr>
            </a:lvl2pPr>
            <a:lvl3pPr marL="855663" indent="-228600">
              <a:buFont typeface="Arial" pitchFamily="34" charset="0"/>
              <a:buChar char="•"/>
              <a:defRPr b="1">
                <a:solidFill>
                  <a:schemeClr val="accent5">
                    <a:lumMod val="75000"/>
                  </a:schemeClr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96200" y="6248400"/>
            <a:ext cx="1161826" cy="365125"/>
          </a:xfrm>
        </p:spPr>
        <p:txBody>
          <a:bodyPr/>
          <a:lstStyle>
            <a:lvl1pPr>
              <a:defRPr sz="1400" b="1"/>
            </a:lvl1pPr>
          </a:lstStyle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 dirty="0">
              <a:solidFill>
                <a:srgbClr val="00843C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392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323C0-D5D9-4040-A312-EE4B114F16A6}" type="datetimeFigureOut">
              <a:rPr lang="en-US" smtClean="0">
                <a:solidFill>
                  <a:srgbClr val="00843C"/>
                </a:solidFill>
              </a:rPr>
              <a:pPr/>
              <a:t>5/25/2018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06656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323C0-D5D9-4040-A312-EE4B114F16A6}" type="datetimeFigureOut">
              <a:rPr lang="en-US" smtClean="0">
                <a:solidFill>
                  <a:srgbClr val="00843C"/>
                </a:solidFill>
              </a:rPr>
              <a:pPr/>
              <a:t>5/25/2018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48951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323C0-D5D9-4040-A312-EE4B114F16A6}" type="datetimeFigureOut">
              <a:rPr lang="en-US" smtClean="0">
                <a:solidFill>
                  <a:srgbClr val="00843C"/>
                </a:solidFill>
              </a:rPr>
              <a:pPr/>
              <a:t>5/25/2018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235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621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1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9201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5584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4358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717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997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5414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1555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5497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67000"/>
            <a:ext cx="7408333" cy="3450696"/>
          </a:xfrm>
        </p:spPr>
        <p:txBody>
          <a:bodyPr/>
          <a:lstStyle>
            <a:lvl1pPr marL="274320" indent="-274320">
              <a:buFont typeface="Wingdings" pitchFamily="2" charset="2"/>
              <a:buChar char="Ø"/>
              <a:defRPr b="1">
                <a:solidFill>
                  <a:schemeClr val="accent6">
                    <a:lumMod val="50000"/>
                  </a:schemeClr>
                </a:solidFill>
              </a:defRPr>
            </a:lvl1pPr>
            <a:lvl2pPr marL="576263" indent="-274320">
              <a:buFont typeface="Wingdings" pitchFamily="2" charset="2"/>
              <a:buChar char="v"/>
              <a:defRPr b="1">
                <a:solidFill>
                  <a:schemeClr val="accent1">
                    <a:lumMod val="75000"/>
                  </a:schemeClr>
                </a:solidFill>
              </a:defRPr>
            </a:lvl2pPr>
            <a:lvl3pPr marL="855663" indent="-228600">
              <a:buFont typeface="Arial" pitchFamily="34" charset="0"/>
              <a:buChar char="•"/>
              <a:defRPr b="1">
                <a:solidFill>
                  <a:schemeClr val="accent5">
                    <a:lumMod val="75000"/>
                  </a:schemeClr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96200" y="6248400"/>
            <a:ext cx="1161826" cy="365125"/>
          </a:xfrm>
        </p:spPr>
        <p:txBody>
          <a:bodyPr/>
          <a:lstStyle>
            <a:lvl1pPr>
              <a:defRPr sz="1400" b="1"/>
            </a:lvl1pPr>
          </a:lstStyle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 dirty="0">
              <a:solidFill>
                <a:srgbClr val="00843C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856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4303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0335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6371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392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308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0627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118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0348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4033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9385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67000"/>
            <a:ext cx="7408333" cy="3450696"/>
          </a:xfrm>
        </p:spPr>
        <p:txBody>
          <a:bodyPr/>
          <a:lstStyle>
            <a:lvl1pPr marL="274320" indent="-274320">
              <a:buFont typeface="Wingdings" pitchFamily="2" charset="2"/>
              <a:buChar char="Ø"/>
              <a:defRPr b="1">
                <a:solidFill>
                  <a:schemeClr val="accent6">
                    <a:lumMod val="50000"/>
                  </a:schemeClr>
                </a:solidFill>
              </a:defRPr>
            </a:lvl1pPr>
            <a:lvl2pPr marL="576263" indent="-274320">
              <a:buFont typeface="Wingdings" pitchFamily="2" charset="2"/>
              <a:buChar char="v"/>
              <a:defRPr b="1">
                <a:solidFill>
                  <a:schemeClr val="accent1">
                    <a:lumMod val="75000"/>
                  </a:schemeClr>
                </a:solidFill>
              </a:defRPr>
            </a:lvl2pPr>
            <a:lvl3pPr marL="855663" indent="-228600">
              <a:buFont typeface="Arial" pitchFamily="34" charset="0"/>
              <a:buChar char="•"/>
              <a:defRPr b="1">
                <a:solidFill>
                  <a:schemeClr val="accent5">
                    <a:lumMod val="75000"/>
                  </a:schemeClr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96200" y="6248400"/>
            <a:ext cx="1161826" cy="365125"/>
          </a:xfrm>
        </p:spPr>
        <p:txBody>
          <a:bodyPr/>
          <a:lstStyle>
            <a:lvl1pPr>
              <a:defRPr sz="1400" b="1"/>
            </a:lvl1pPr>
          </a:lstStyle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 dirty="0">
              <a:solidFill>
                <a:srgbClr val="00843C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1639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4341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9540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3613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792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8379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8548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9806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7499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0668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0265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67000"/>
            <a:ext cx="7408333" cy="3450696"/>
          </a:xfrm>
        </p:spPr>
        <p:txBody>
          <a:bodyPr/>
          <a:lstStyle>
            <a:lvl1pPr marL="274320" indent="-274320">
              <a:buFont typeface="Wingdings" pitchFamily="2" charset="2"/>
              <a:buChar char="Ø"/>
              <a:defRPr b="1">
                <a:solidFill>
                  <a:schemeClr val="accent6">
                    <a:lumMod val="50000"/>
                  </a:schemeClr>
                </a:solidFill>
              </a:defRPr>
            </a:lvl1pPr>
            <a:lvl2pPr marL="576263" indent="-274320">
              <a:buFont typeface="Wingdings" pitchFamily="2" charset="2"/>
              <a:buChar char="v"/>
              <a:defRPr b="1">
                <a:solidFill>
                  <a:schemeClr val="accent1">
                    <a:lumMod val="75000"/>
                  </a:schemeClr>
                </a:solidFill>
              </a:defRPr>
            </a:lvl2pPr>
            <a:lvl3pPr marL="855663" indent="-228600">
              <a:buFont typeface="Arial" pitchFamily="34" charset="0"/>
              <a:buChar char="•"/>
              <a:defRPr b="1">
                <a:solidFill>
                  <a:schemeClr val="accent5">
                    <a:lumMod val="75000"/>
                  </a:schemeClr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96200" y="6248400"/>
            <a:ext cx="1161826" cy="365125"/>
          </a:xfrm>
        </p:spPr>
        <p:txBody>
          <a:bodyPr/>
          <a:lstStyle>
            <a:lvl1pPr>
              <a:defRPr sz="1400" b="1"/>
            </a:lvl1pPr>
          </a:lstStyle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 dirty="0">
              <a:solidFill>
                <a:srgbClr val="00843C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9738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0863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026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740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8212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5167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8547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9518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334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1464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069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67000"/>
            <a:ext cx="7408333" cy="3450696"/>
          </a:xfrm>
        </p:spPr>
        <p:txBody>
          <a:bodyPr/>
          <a:lstStyle>
            <a:lvl1pPr marL="274320" indent="-274320">
              <a:buFont typeface="Wingdings" pitchFamily="2" charset="2"/>
              <a:buChar char="Ø"/>
              <a:defRPr b="1">
                <a:solidFill>
                  <a:schemeClr val="accent6">
                    <a:lumMod val="50000"/>
                  </a:schemeClr>
                </a:solidFill>
              </a:defRPr>
            </a:lvl1pPr>
            <a:lvl2pPr marL="576263" indent="-274320">
              <a:buFont typeface="Wingdings" pitchFamily="2" charset="2"/>
              <a:buChar char="v"/>
              <a:defRPr b="1">
                <a:solidFill>
                  <a:schemeClr val="accent1">
                    <a:lumMod val="75000"/>
                  </a:schemeClr>
                </a:solidFill>
              </a:defRPr>
            </a:lvl2pPr>
            <a:lvl3pPr marL="855663" indent="-228600">
              <a:buFont typeface="Arial" pitchFamily="34" charset="0"/>
              <a:buChar char="•"/>
              <a:defRPr b="1">
                <a:solidFill>
                  <a:schemeClr val="accent5">
                    <a:lumMod val="75000"/>
                  </a:schemeClr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96200" y="6248400"/>
            <a:ext cx="1161826" cy="365125"/>
          </a:xfrm>
        </p:spPr>
        <p:txBody>
          <a:bodyPr/>
          <a:lstStyle>
            <a:lvl1pPr>
              <a:defRPr sz="1400" b="1"/>
            </a:lvl1pPr>
          </a:lstStyle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 dirty="0">
              <a:solidFill>
                <a:srgbClr val="00843C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1929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3830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50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087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8581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6755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2120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4883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0786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7716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9807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b="1">
                <a:solidFill>
                  <a:schemeClr val="accent6">
                    <a:lumMod val="75000"/>
                  </a:schemeClr>
                </a:solidFill>
              </a:defRPr>
            </a:lvl3pPr>
            <a:lvl4pPr>
              <a:defRPr b="1">
                <a:solidFill>
                  <a:schemeClr val="tx1">
                    <a:lumMod val="75000"/>
                  </a:schemeClr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600" b="1"/>
            </a:lvl1pPr>
          </a:lstStyle>
          <a:p>
            <a:endParaRPr lang="en-US" dirty="0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srgbClr val="00843C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0451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95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6157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4234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9009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5998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2656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6321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4087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2805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0777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b="1">
                <a:solidFill>
                  <a:schemeClr val="accent6">
                    <a:lumMod val="75000"/>
                  </a:schemeClr>
                </a:solidFill>
              </a:defRPr>
            </a:lvl3pPr>
            <a:lvl4pPr>
              <a:defRPr b="1">
                <a:solidFill>
                  <a:schemeClr val="tx1">
                    <a:lumMod val="75000"/>
                  </a:schemeClr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600" b="1"/>
            </a:lvl1pPr>
          </a:lstStyle>
          <a:p>
            <a:endParaRPr lang="en-US" dirty="0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srgbClr val="00843C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447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8891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7298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8623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6860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62929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2948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81080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3305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44555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345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b="1">
                <a:solidFill>
                  <a:schemeClr val="accent6">
                    <a:lumMod val="75000"/>
                  </a:schemeClr>
                </a:solidFill>
              </a:defRPr>
            </a:lvl3pPr>
            <a:lvl4pPr>
              <a:defRPr b="1">
                <a:solidFill>
                  <a:schemeClr val="tx1">
                    <a:lumMod val="75000"/>
                  </a:schemeClr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600" b="1"/>
            </a:lvl1pPr>
          </a:lstStyle>
          <a:p>
            <a:endParaRPr lang="en-US" dirty="0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srgbClr val="00843C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1920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35599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346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94597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3331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245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11773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049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1063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859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FDFA685-97C4-477B-810D-1EF421EA89D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635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454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EA323C0-D5D9-4040-A312-EE4B114F16A6}" type="datetimeFigureOut">
              <a:rPr lang="en-US" smtClean="0">
                <a:solidFill>
                  <a:srgbClr val="00843C"/>
                </a:solidFill>
              </a:rPr>
              <a:pPr/>
              <a:t>5/25/2018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178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135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50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790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917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734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481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316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597EE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0084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‹#›</a:t>
            </a:fld>
            <a:endParaRPr lang="en-US">
              <a:solidFill>
                <a:srgbClr val="00843C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79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www.youtube.com/watch?v=rFKsY5O7oYs" TargetMode="External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portalbrasil.net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442555"/>
            <a:ext cx="8229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Comic Sans MS" pitchFamily="66" charset="0"/>
              </a:rPr>
              <a:t>Brazil Rising: </a:t>
            </a:r>
            <a:br>
              <a:rPr lang="en-US" b="1" dirty="0" smtClean="0">
                <a:latin typeface="Comic Sans MS" pitchFamily="66" charset="0"/>
              </a:rPr>
            </a:br>
            <a:r>
              <a:rPr lang="en-US" sz="3600" b="1" dirty="0" smtClean="0">
                <a:latin typeface="Comic Sans MS" pitchFamily="66" charset="0"/>
              </a:rPr>
              <a:t>Opportunities and Challenges</a:t>
            </a:r>
            <a:endParaRPr lang="en-US" sz="3600" b="1" dirty="0">
              <a:latin typeface="Comic Sans MS" pitchFamily="66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571" y="2545397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38400"/>
            <a:ext cx="2109399" cy="1871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804933"/>
            <a:ext cx="2523951" cy="1412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059" y="2459488"/>
            <a:ext cx="1914891" cy="191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0" y="4778429"/>
            <a:ext cx="2597121" cy="1475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4778429"/>
            <a:ext cx="1995630" cy="1493904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5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880872"/>
          </a:xfrm>
        </p:spPr>
        <p:txBody>
          <a:bodyPr>
            <a:normAutofit fontScale="90000"/>
          </a:bodyPr>
          <a:lstStyle/>
          <a:p>
            <a:r>
              <a:rPr lang="en-US" sz="5300" b="1" dirty="0" smtClean="0"/>
              <a:t>Historic Trends 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2500609"/>
            <a:ext cx="693420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Negative impacts of colonial legacy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Portuguese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mercantilist model, brutal slavery,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      rural oligarchies 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experience)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2800" b="1" dirty="0">
                <a:solidFill>
                  <a:srgbClr val="A5C249">
                    <a:lumMod val="50000"/>
                  </a:srgbClr>
                </a:solidFill>
                <a:latin typeface="Comic Sans MS" pitchFamily="66" charset="0"/>
              </a:rPr>
              <a:t>Central control vs. decentralization </a:t>
            </a:r>
            <a:endParaRPr lang="en-US" sz="2000" b="1" dirty="0">
              <a:solidFill>
                <a:srgbClr val="0F6FC6">
                  <a:lumMod val="75000"/>
                </a:srgbClr>
              </a:solidFill>
              <a:latin typeface="Comic Sans MS" pitchFamily="66" charset="0"/>
            </a:endParaRPr>
          </a:p>
          <a:p>
            <a:pPr lvl="0"/>
            <a:r>
              <a:rPr lang="en-US" sz="2000" b="1" dirty="0">
                <a:solidFill>
                  <a:srgbClr val="0F6FC6">
                    <a:lumMod val="75000"/>
                  </a:srgbClr>
                </a:solidFill>
                <a:latin typeface="Comic Sans MS" pitchFamily="66" charset="0"/>
              </a:rPr>
              <a:t>   Reoccurring conflict throughout history, yet </a:t>
            </a:r>
          </a:p>
          <a:p>
            <a:pPr lvl="0">
              <a:spcAft>
                <a:spcPts val="1800"/>
              </a:spcAft>
            </a:pPr>
            <a:r>
              <a:rPr lang="en-US" sz="2000" b="1" dirty="0">
                <a:solidFill>
                  <a:srgbClr val="0F6FC6">
                    <a:lumMod val="75000"/>
                  </a:srgbClr>
                </a:solidFill>
                <a:latin typeface="Comic Sans MS" pitchFamily="66" charset="0"/>
              </a:rPr>
              <a:t>   more successful than Spanish colonies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3200" b="1" dirty="0">
                <a:solidFill>
                  <a:srgbClr val="A5C249">
                    <a:lumMod val="50000"/>
                  </a:srgbClr>
                </a:solidFill>
                <a:latin typeface="Comic Sans MS" pitchFamily="66" charset="0"/>
              </a:rPr>
              <a:t>Polarized politics: </a:t>
            </a:r>
          </a:p>
          <a:p>
            <a:pPr marL="517525" lvl="0" indent="-2286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F6FC6">
                    <a:lumMod val="75000"/>
                  </a:srgbClr>
                </a:solidFill>
                <a:latin typeface="Comic Sans MS" pitchFamily="66" charset="0"/>
              </a:rPr>
              <a:t>conservatives vs. liberals (19</a:t>
            </a:r>
            <a:r>
              <a:rPr lang="en-US" sz="2000" b="1" baseline="30000" dirty="0">
                <a:solidFill>
                  <a:srgbClr val="0F6FC6">
                    <a:lumMod val="75000"/>
                  </a:srgbClr>
                </a:solidFill>
                <a:latin typeface="Comic Sans MS" pitchFamily="66" charset="0"/>
              </a:rPr>
              <a:t>th </a:t>
            </a:r>
            <a:r>
              <a:rPr lang="en-US" sz="2000" b="1" dirty="0">
                <a:solidFill>
                  <a:srgbClr val="0F6FC6">
                    <a:lumMod val="75000"/>
                  </a:srgbClr>
                </a:solidFill>
                <a:latin typeface="Comic Sans MS" pitchFamily="66" charset="0"/>
              </a:rPr>
              <a:t>century)</a:t>
            </a:r>
          </a:p>
          <a:p>
            <a:pPr marL="517525" lvl="0" indent="-2286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F6FC6">
                    <a:lumMod val="75000"/>
                  </a:srgbClr>
                </a:solidFill>
                <a:latin typeface="Comic Sans MS" pitchFamily="66" charset="0"/>
              </a:rPr>
              <a:t>urban vs. rural</a:t>
            </a:r>
          </a:p>
          <a:p>
            <a:pPr marL="517525" lvl="0" indent="-2286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F6FC6">
                    <a:lumMod val="75000"/>
                  </a:srgbClr>
                </a:solidFill>
                <a:latin typeface="Comic Sans MS" pitchFamily="66" charset="0"/>
              </a:rPr>
              <a:t>right vs. left (20</a:t>
            </a:r>
            <a:r>
              <a:rPr lang="en-US" sz="2000" b="1" baseline="30000" dirty="0">
                <a:solidFill>
                  <a:srgbClr val="0F6FC6">
                    <a:lumMod val="75000"/>
                  </a:srgbClr>
                </a:solidFill>
                <a:latin typeface="Comic Sans MS" pitchFamily="66" charset="0"/>
              </a:rPr>
              <a:t>th</a:t>
            </a:r>
            <a:r>
              <a:rPr lang="en-US" sz="2000" b="1" dirty="0">
                <a:solidFill>
                  <a:srgbClr val="0F6FC6">
                    <a:lumMod val="75000"/>
                  </a:srgbClr>
                </a:solidFill>
                <a:latin typeface="Comic Sans MS" pitchFamily="66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endParaRPr lang="en-US" sz="2400" b="1" dirty="0" smtClean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2400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518" y="3012673"/>
            <a:ext cx="1798885" cy="12954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079" y="4820230"/>
            <a:ext cx="2725833" cy="135197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6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880872"/>
          </a:xfrm>
        </p:spPr>
        <p:txBody>
          <a:bodyPr>
            <a:normAutofit fontScale="90000"/>
          </a:bodyPr>
          <a:lstStyle/>
          <a:p>
            <a:r>
              <a:rPr lang="en-US" sz="5300" b="1" dirty="0" smtClean="0"/>
              <a:t>Historic Trends </a:t>
            </a:r>
            <a:r>
              <a:rPr lang="en-US" sz="3600" b="1" dirty="0" smtClean="0"/>
              <a:t>(</a:t>
            </a:r>
            <a:r>
              <a:rPr lang="en-US" sz="3600" b="1" dirty="0" err="1" smtClean="0"/>
              <a:t>cont</a:t>
            </a:r>
            <a:r>
              <a:rPr lang="en-US" sz="3600" b="1" dirty="0" smtClean="0"/>
              <a:t>)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2133600"/>
            <a:ext cx="6934200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FF66"/>
                </a:solidFill>
                <a:latin typeface="Comic Sans MS" pitchFamily="66" charset="0"/>
              </a:rPr>
              <a:t>)</a:t>
            </a:r>
          </a:p>
          <a:p>
            <a:pPr marL="285750" lvl="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3200" b="1" dirty="0">
                <a:solidFill>
                  <a:srgbClr val="A5C249">
                    <a:lumMod val="50000"/>
                  </a:srgbClr>
                </a:solidFill>
                <a:latin typeface="Comic Sans MS" pitchFamily="66" charset="0"/>
              </a:rPr>
              <a:t>False transitions </a:t>
            </a:r>
            <a:r>
              <a:rPr lang="en-US" sz="2000" b="1" dirty="0">
                <a:solidFill>
                  <a:srgbClr val="0F6FC6">
                    <a:lumMod val="75000"/>
                  </a:srgbClr>
                </a:solidFill>
                <a:latin typeface="Comic Sans MS" pitchFamily="66" charset="0"/>
              </a:rPr>
              <a:t>(independence, abolition of slavery, military republic, democratization) </a:t>
            </a:r>
            <a:endParaRPr lang="en-US" sz="2400" b="1" dirty="0">
              <a:solidFill>
                <a:srgbClr val="0F6FC6">
                  <a:lumMod val="75000"/>
                </a:srgbClr>
              </a:solidFill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A5C249">
                    <a:lumMod val="50000"/>
                  </a:srgbClr>
                </a:solidFill>
                <a:latin typeface="Comic Sans MS" pitchFamily="66" charset="0"/>
              </a:rPr>
              <a:t>Continental size yet insular outlook </a:t>
            </a:r>
          </a:p>
          <a:p>
            <a:pPr>
              <a:spcAft>
                <a:spcPts val="1800"/>
              </a:spcAft>
            </a:pPr>
            <a:r>
              <a:rPr lang="en-US" sz="2000" b="1" dirty="0">
                <a:solidFill>
                  <a:srgbClr val="0F6FC6">
                    <a:lumMod val="75000"/>
                  </a:srgbClr>
                </a:solidFill>
                <a:latin typeface="Comic Sans MS" pitchFamily="66" charset="0"/>
              </a:rPr>
              <a:t>  </a:t>
            </a:r>
            <a:r>
              <a:rPr lang="en-US" sz="2000" b="1" dirty="0" smtClean="0">
                <a:solidFill>
                  <a:srgbClr val="0F6FC6">
                    <a:lumMod val="75000"/>
                  </a:srgbClr>
                </a:solidFill>
                <a:latin typeface="Comic Sans MS" pitchFamily="66" charset="0"/>
              </a:rPr>
              <a:t> Huge </a:t>
            </a:r>
            <a:r>
              <a:rPr lang="en-US" sz="2000" b="1" dirty="0">
                <a:solidFill>
                  <a:srgbClr val="0F6FC6">
                    <a:lumMod val="75000"/>
                  </a:srgbClr>
                </a:solidFill>
                <a:latin typeface="Comic Sans MS" pitchFamily="66" charset="0"/>
              </a:rPr>
              <a:t>country with small country  mentality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A5C249">
                    <a:lumMod val="50000"/>
                  </a:srgbClr>
                </a:solidFill>
                <a:latin typeface="Comic Sans MS" pitchFamily="66" charset="0"/>
              </a:rPr>
              <a:t>Uneven Development </a:t>
            </a:r>
          </a:p>
          <a:p>
            <a:r>
              <a:rPr lang="en-US" sz="2800" b="1" dirty="0">
                <a:solidFill>
                  <a:srgbClr val="A5C249">
                    <a:lumMod val="50000"/>
                  </a:srgbClr>
                </a:solidFill>
                <a:latin typeface="Comic Sans MS" pitchFamily="66" charset="0"/>
              </a:rPr>
              <a:t> </a:t>
            </a:r>
            <a:r>
              <a:rPr lang="en-US" sz="2800" b="1" dirty="0" smtClean="0">
                <a:solidFill>
                  <a:srgbClr val="A5C249">
                    <a:lumMod val="50000"/>
                  </a:srgbClr>
                </a:solidFill>
                <a:latin typeface="Comic Sans MS" pitchFamily="66" charset="0"/>
              </a:rPr>
              <a:t> </a:t>
            </a:r>
            <a:r>
              <a:rPr lang="en-US" sz="2000" b="1" dirty="0" smtClean="0">
                <a:solidFill>
                  <a:srgbClr val="0F6FC6">
                    <a:lumMod val="75000"/>
                  </a:srgbClr>
                </a:solidFill>
                <a:latin typeface="Comic Sans MS" pitchFamily="66" charset="0"/>
              </a:rPr>
              <a:t>Boom and bust economy</a:t>
            </a:r>
            <a:r>
              <a:rPr lang="en-US" sz="2000" b="1" dirty="0">
                <a:solidFill>
                  <a:srgbClr val="0F6FC6">
                    <a:lumMod val="75000"/>
                  </a:srgbClr>
                </a:solidFill>
                <a:latin typeface="Comic Sans MS" pitchFamily="66" charset="0"/>
              </a:rPr>
              <a:t>, </a:t>
            </a:r>
            <a:r>
              <a:rPr lang="en-US" sz="2000" b="1" dirty="0" smtClean="0">
                <a:solidFill>
                  <a:srgbClr val="0F6FC6">
                    <a:lumMod val="75000"/>
                  </a:srgbClr>
                </a:solidFill>
                <a:latin typeface="Comic Sans MS" pitchFamily="66" charset="0"/>
              </a:rPr>
              <a:t>unequal </a:t>
            </a:r>
            <a:r>
              <a:rPr lang="en-US" sz="2000" b="1" dirty="0">
                <a:solidFill>
                  <a:srgbClr val="0F6FC6">
                    <a:lumMod val="75000"/>
                  </a:srgbClr>
                </a:solidFill>
                <a:latin typeface="Comic Sans MS" pitchFamily="66" charset="0"/>
              </a:rPr>
              <a:t>regional </a:t>
            </a:r>
            <a:endParaRPr lang="en-US" sz="2000" b="1" dirty="0" smtClean="0">
              <a:solidFill>
                <a:srgbClr val="0F6FC6">
                  <a:lumMod val="75000"/>
                </a:srgbClr>
              </a:solidFill>
              <a:latin typeface="Comic Sans MS" pitchFamily="66" charset="0"/>
            </a:endParaRPr>
          </a:p>
          <a:p>
            <a:r>
              <a:rPr lang="en-US" sz="2000" b="1" dirty="0">
                <a:solidFill>
                  <a:srgbClr val="0F6FC6">
                    <a:lumMod val="75000"/>
                  </a:srgbClr>
                </a:solidFill>
                <a:latin typeface="Comic Sans MS" pitchFamily="66" charset="0"/>
              </a:rPr>
              <a:t> </a:t>
            </a:r>
            <a:r>
              <a:rPr lang="en-US" sz="2000" b="1" dirty="0" smtClean="0">
                <a:solidFill>
                  <a:srgbClr val="0F6FC6">
                    <a:lumMod val="75000"/>
                  </a:srgbClr>
                </a:solidFill>
                <a:latin typeface="Comic Sans MS" pitchFamily="66" charset="0"/>
              </a:rPr>
              <a:t>  development, unplanned urban growth  </a:t>
            </a:r>
            <a:endParaRPr lang="en-US" sz="2000" b="1" dirty="0">
              <a:solidFill>
                <a:srgbClr val="0F6FC6">
                  <a:lumMod val="75000"/>
                </a:srgbClr>
              </a:solidFill>
              <a:latin typeface="Comic Sans MS" pitchFamily="66" charset="0"/>
            </a:endParaRP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endParaRPr lang="en-US" sz="2400" b="1" dirty="0" smtClean="0">
              <a:solidFill>
                <a:srgbClr val="A5C249">
                  <a:lumMod val="50000"/>
                </a:srgbClr>
              </a:solidFill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2400" dirty="0">
              <a:solidFill>
                <a:srgbClr val="A5C249">
                  <a:lumMod val="50000"/>
                </a:srgbClr>
              </a:solidFill>
              <a:latin typeface="Comic Sans MS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4403452"/>
            <a:ext cx="2619375" cy="1743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3097292"/>
            <a:ext cx="1499746" cy="106079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30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2057400"/>
            <a:ext cx="7408333" cy="5029200"/>
          </a:xfrm>
        </p:spPr>
        <p:txBody>
          <a:bodyPr>
            <a:normAutofit fontScale="77500" lnSpcReduction="20000"/>
          </a:bodyPr>
          <a:lstStyle/>
          <a:p>
            <a:endParaRPr lang="pt-BR" dirty="0" smtClean="0">
              <a:solidFill>
                <a:srgbClr val="008000"/>
              </a:solidFill>
            </a:endParaRPr>
          </a:p>
          <a:p>
            <a:r>
              <a:rPr lang="pt-BR" sz="2600" dirty="0" err="1" smtClean="0">
                <a:solidFill>
                  <a:srgbClr val="008000"/>
                </a:solidFill>
              </a:rPr>
              <a:t>Treaty</a:t>
            </a:r>
            <a:r>
              <a:rPr lang="pt-BR" sz="2600" dirty="0" smtClean="0">
                <a:solidFill>
                  <a:srgbClr val="008000"/>
                </a:solidFill>
              </a:rPr>
              <a:t> </a:t>
            </a:r>
            <a:r>
              <a:rPr lang="pt-BR" sz="2600" dirty="0" err="1" smtClean="0">
                <a:solidFill>
                  <a:srgbClr val="008000"/>
                </a:solidFill>
              </a:rPr>
              <a:t>of</a:t>
            </a:r>
            <a:r>
              <a:rPr lang="pt-BR" sz="2600" dirty="0" smtClean="0">
                <a:solidFill>
                  <a:srgbClr val="008000"/>
                </a:solidFill>
              </a:rPr>
              <a:t> </a:t>
            </a:r>
            <a:r>
              <a:rPr lang="pt-BR" sz="2600" dirty="0" err="1" smtClean="0">
                <a:solidFill>
                  <a:srgbClr val="008000"/>
                </a:solidFill>
              </a:rPr>
              <a:t>Tordesillas</a:t>
            </a:r>
            <a:endParaRPr lang="pt-BR" sz="2600" dirty="0" smtClean="0">
              <a:solidFill>
                <a:srgbClr val="008000"/>
              </a:solidFill>
            </a:endParaRPr>
          </a:p>
          <a:p>
            <a:pPr lvl="1"/>
            <a:r>
              <a:rPr lang="pt-BR" sz="1900" dirty="0" smtClean="0">
                <a:solidFill>
                  <a:srgbClr val="0000FF"/>
                </a:solidFill>
              </a:rPr>
              <a:t>Pope </a:t>
            </a:r>
            <a:r>
              <a:rPr lang="pt-BR" sz="1900" dirty="0">
                <a:solidFill>
                  <a:srgbClr val="0000FF"/>
                </a:solidFill>
              </a:rPr>
              <a:t>Alexander VI  (1494)</a:t>
            </a:r>
          </a:p>
          <a:p>
            <a:pPr lvl="1"/>
            <a:r>
              <a:rPr lang="pt-BR" sz="1900" dirty="0" err="1" smtClean="0">
                <a:solidFill>
                  <a:srgbClr val="0000FF"/>
                </a:solidFill>
              </a:rPr>
              <a:t>Intended</a:t>
            </a:r>
            <a:r>
              <a:rPr lang="pt-BR" sz="1900" dirty="0" smtClean="0">
                <a:solidFill>
                  <a:srgbClr val="0000FF"/>
                </a:solidFill>
              </a:rPr>
              <a:t> </a:t>
            </a:r>
            <a:r>
              <a:rPr lang="pt-BR" sz="1900" dirty="0">
                <a:solidFill>
                  <a:srgbClr val="0000FF"/>
                </a:solidFill>
              </a:rPr>
              <a:t>to give ‘new world’ to Spain </a:t>
            </a:r>
            <a:endParaRPr lang="pt-BR" sz="1900" dirty="0" smtClean="0">
              <a:solidFill>
                <a:srgbClr val="0000FF"/>
              </a:solidFill>
            </a:endParaRPr>
          </a:p>
          <a:p>
            <a:pPr marL="301943" lvl="1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900" dirty="0">
                <a:solidFill>
                  <a:srgbClr val="0000FF"/>
                </a:solidFill>
              </a:rPr>
              <a:t> </a:t>
            </a:r>
            <a:r>
              <a:rPr lang="pt-BR" sz="1900" dirty="0" smtClean="0">
                <a:solidFill>
                  <a:srgbClr val="0000FF"/>
                </a:solidFill>
              </a:rPr>
              <a:t>      and </a:t>
            </a:r>
            <a:r>
              <a:rPr lang="pt-BR" sz="1900" dirty="0">
                <a:solidFill>
                  <a:srgbClr val="0000FF"/>
                </a:solidFill>
              </a:rPr>
              <a:t>Africa and India </a:t>
            </a:r>
            <a:r>
              <a:rPr lang="pt-BR" sz="1900" dirty="0" err="1">
                <a:solidFill>
                  <a:srgbClr val="0000FF"/>
                </a:solidFill>
              </a:rPr>
              <a:t>to</a:t>
            </a:r>
            <a:r>
              <a:rPr lang="pt-BR" sz="1900" dirty="0">
                <a:solidFill>
                  <a:srgbClr val="0000FF"/>
                </a:solidFill>
              </a:rPr>
              <a:t> </a:t>
            </a:r>
            <a:r>
              <a:rPr lang="pt-BR" sz="1900" dirty="0" smtClean="0">
                <a:solidFill>
                  <a:srgbClr val="0000FF"/>
                </a:solidFill>
              </a:rPr>
              <a:t>Portugal</a:t>
            </a:r>
          </a:p>
          <a:p>
            <a:pPr lvl="0">
              <a:buClr>
                <a:srgbClr val="0F6FC6"/>
              </a:buClr>
            </a:pPr>
            <a:r>
              <a:rPr lang="en-US" sz="2600" dirty="0" smtClean="0">
                <a:solidFill>
                  <a:srgbClr val="008000"/>
                </a:solidFill>
              </a:rPr>
              <a:t>Portuguese </a:t>
            </a:r>
            <a:r>
              <a:rPr lang="en-US" sz="2600" dirty="0">
                <a:solidFill>
                  <a:srgbClr val="008000"/>
                </a:solidFill>
              </a:rPr>
              <a:t>Explorers</a:t>
            </a:r>
          </a:p>
          <a:p>
            <a:pPr lvl="1">
              <a:buClr>
                <a:srgbClr val="0F6FC6"/>
              </a:buClr>
            </a:pPr>
            <a:r>
              <a:rPr lang="en-US" sz="1900" dirty="0">
                <a:solidFill>
                  <a:srgbClr val="0000FF"/>
                </a:solidFill>
              </a:rPr>
              <a:t>Naturally inclined towards ocean exploration </a:t>
            </a:r>
          </a:p>
          <a:p>
            <a:pPr lvl="1">
              <a:buClr>
                <a:srgbClr val="0F6FC6"/>
              </a:buClr>
            </a:pPr>
            <a:r>
              <a:rPr lang="en-US" sz="1900" dirty="0" err="1" smtClean="0">
                <a:solidFill>
                  <a:srgbClr val="0000FF"/>
                </a:solidFill>
              </a:rPr>
              <a:t>Camōes</a:t>
            </a:r>
            <a:r>
              <a:rPr lang="en-US" sz="1900" dirty="0" smtClean="0">
                <a:solidFill>
                  <a:srgbClr val="0000FF"/>
                </a:solidFill>
              </a:rPr>
              <a:t>  </a:t>
            </a:r>
            <a:r>
              <a:rPr lang="en-US" sz="1900" dirty="0">
                <a:solidFill>
                  <a:srgbClr val="0000FF"/>
                </a:solidFill>
              </a:rPr>
              <a:t>wrote </a:t>
            </a:r>
            <a:r>
              <a:rPr lang="en-US" sz="1900" dirty="0" smtClean="0">
                <a:solidFill>
                  <a:srgbClr val="0000FF"/>
                </a:solidFill>
              </a:rPr>
              <a:t>“As </a:t>
            </a:r>
            <a:r>
              <a:rPr lang="en-US" sz="1900" dirty="0" err="1" smtClean="0">
                <a:solidFill>
                  <a:srgbClr val="0000FF"/>
                </a:solidFill>
              </a:rPr>
              <a:t>Luziadas</a:t>
            </a:r>
            <a:r>
              <a:rPr lang="en-US" sz="1900" dirty="0" smtClean="0">
                <a:solidFill>
                  <a:srgbClr val="0000FF"/>
                </a:solidFill>
              </a:rPr>
              <a:t>” </a:t>
            </a:r>
            <a:endParaRPr lang="en-US" sz="1900" dirty="0">
              <a:solidFill>
                <a:srgbClr val="0000FF"/>
              </a:solidFill>
            </a:endParaRPr>
          </a:p>
          <a:p>
            <a:pPr lvl="1">
              <a:buClr>
                <a:srgbClr val="0F6FC6"/>
              </a:buClr>
            </a:pPr>
            <a:r>
              <a:rPr lang="en-US" sz="1900" dirty="0">
                <a:solidFill>
                  <a:srgbClr val="0000FF"/>
                </a:solidFill>
              </a:rPr>
              <a:t>Built Caravels and excelled in map making </a:t>
            </a:r>
          </a:p>
          <a:p>
            <a:pPr marL="301943" lvl="1" indent="0">
              <a:buClr>
                <a:srgbClr val="0F6FC6"/>
              </a:buClr>
              <a:buNone/>
            </a:pPr>
            <a:r>
              <a:rPr lang="en-US" sz="1900" dirty="0">
                <a:solidFill>
                  <a:srgbClr val="0000FF"/>
                </a:solidFill>
              </a:rPr>
              <a:t>      / </a:t>
            </a:r>
            <a:r>
              <a:rPr lang="en-US" sz="1900" dirty="0" smtClean="0">
                <a:solidFill>
                  <a:srgbClr val="0000FF"/>
                </a:solidFill>
              </a:rPr>
              <a:t>sailing</a:t>
            </a:r>
          </a:p>
          <a:p>
            <a:pPr marL="301943" lvl="1" indent="0">
              <a:buClr>
                <a:srgbClr val="0F6FC6"/>
              </a:buClr>
              <a:buNone/>
            </a:pPr>
            <a:endParaRPr lang="en-US" sz="1900" dirty="0">
              <a:solidFill>
                <a:srgbClr val="0000FF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t-BR" sz="2600" dirty="0" smtClean="0">
                <a:solidFill>
                  <a:srgbClr val="008000"/>
                </a:solidFill>
              </a:rPr>
              <a:t>Foreign </a:t>
            </a:r>
            <a:r>
              <a:rPr lang="pt-BR" sz="2600" dirty="0">
                <a:solidFill>
                  <a:srgbClr val="008000"/>
                </a:solidFill>
              </a:rPr>
              <a:t>Encroachments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pt-BR" sz="2100" dirty="0">
                <a:solidFill>
                  <a:srgbClr val="0000FF"/>
                </a:solidFill>
              </a:rPr>
              <a:t>Spanish</a:t>
            </a:r>
            <a:r>
              <a:rPr lang="pt-BR" sz="1900" dirty="0">
                <a:solidFill>
                  <a:srgbClr val="0000FF"/>
                </a:solidFill>
              </a:rPr>
              <a:t> (Sao Paulo -- 1520s </a:t>
            </a:r>
            <a:r>
              <a:rPr lang="pt-BR" sz="1900" dirty="0" smtClean="0">
                <a:solidFill>
                  <a:srgbClr val="0000FF"/>
                </a:solidFill>
              </a:rPr>
              <a:t>)</a:t>
            </a:r>
          </a:p>
          <a:p>
            <a:pPr marL="301943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t-BR" sz="1900" dirty="0">
                <a:solidFill>
                  <a:srgbClr val="0000FF"/>
                </a:solidFill>
              </a:rPr>
              <a:t> </a:t>
            </a:r>
            <a:r>
              <a:rPr lang="pt-BR" sz="1900" dirty="0" smtClean="0">
                <a:solidFill>
                  <a:srgbClr val="0000FF"/>
                </a:solidFill>
              </a:rPr>
              <a:t>                      (Santa Catarina – 1540s</a:t>
            </a:r>
            <a:r>
              <a:rPr lang="pt-BR" sz="1900" dirty="0">
                <a:solidFill>
                  <a:srgbClr val="0000FF"/>
                </a:solidFill>
              </a:rPr>
              <a:t>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pt-BR" sz="2100" dirty="0">
                <a:solidFill>
                  <a:srgbClr val="0000FF"/>
                </a:solidFill>
              </a:rPr>
              <a:t>French</a:t>
            </a:r>
            <a:r>
              <a:rPr lang="pt-BR" sz="1900" dirty="0">
                <a:solidFill>
                  <a:srgbClr val="0000FF"/>
                </a:solidFill>
              </a:rPr>
              <a:t> (Rio de Janeiro </a:t>
            </a:r>
            <a:r>
              <a:rPr lang="pt-BR" sz="1900" dirty="0" smtClean="0">
                <a:solidFill>
                  <a:srgbClr val="0000FF"/>
                </a:solidFill>
              </a:rPr>
              <a:t>– 1555 - 1567)</a:t>
            </a:r>
          </a:p>
          <a:p>
            <a:pPr marL="627063" lvl="2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t-BR" sz="1700" dirty="0" smtClean="0">
                <a:solidFill>
                  <a:srgbClr val="0000FF"/>
                </a:solidFill>
              </a:rPr>
              <a:t>              </a:t>
            </a:r>
            <a:r>
              <a:rPr lang="pt-BR" sz="1900" dirty="0">
                <a:solidFill>
                  <a:srgbClr val="0000FF"/>
                </a:solidFill>
              </a:rPr>
              <a:t>  (Maranhao – 1615)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pt-BR" sz="2100" dirty="0" smtClean="0">
                <a:solidFill>
                  <a:srgbClr val="0000FF"/>
                </a:solidFill>
              </a:rPr>
              <a:t>Dutch </a:t>
            </a:r>
            <a:r>
              <a:rPr lang="pt-BR" sz="1900" dirty="0" smtClean="0">
                <a:solidFill>
                  <a:srgbClr val="0000FF"/>
                </a:solidFill>
              </a:rPr>
              <a:t> (Salvador – 1624 – 1625) </a:t>
            </a:r>
          </a:p>
          <a:p>
            <a:pPr marL="301943" lvl="1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900" dirty="0">
                <a:solidFill>
                  <a:srgbClr val="0000FF"/>
                </a:solidFill>
              </a:rPr>
              <a:t> </a:t>
            </a:r>
            <a:r>
              <a:rPr lang="pt-BR" sz="1900" dirty="0" smtClean="0">
                <a:solidFill>
                  <a:srgbClr val="0000FF"/>
                </a:solidFill>
              </a:rPr>
              <a:t>                    (Pernambuco – 1630 - 1654)</a:t>
            </a:r>
            <a:endParaRPr lang="pt-BR" sz="1900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8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Colonial Legacy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101" y="2590800"/>
            <a:ext cx="3603099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12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982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1267" y="2630893"/>
            <a:ext cx="9220200" cy="4267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b="1" dirty="0" smtClean="0">
                <a:solidFill>
                  <a:srgbClr val="008000"/>
                </a:solidFill>
              </a:rPr>
              <a:t>Pedro </a:t>
            </a:r>
            <a:r>
              <a:rPr lang="en-US" sz="2800" b="1" dirty="0" err="1" smtClean="0">
                <a:solidFill>
                  <a:srgbClr val="008000"/>
                </a:solidFill>
              </a:rPr>
              <a:t>Alvares</a:t>
            </a:r>
            <a:r>
              <a:rPr lang="en-US" sz="2800" b="1" dirty="0" smtClean="0">
                <a:solidFill>
                  <a:srgbClr val="008000"/>
                </a:solidFill>
              </a:rPr>
              <a:t> Cabral </a:t>
            </a:r>
            <a:endParaRPr lang="en-US" sz="1800" dirty="0" smtClean="0">
              <a:solidFill>
                <a:srgbClr val="0000FF"/>
              </a:solidFill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000" dirty="0">
                <a:solidFill>
                  <a:srgbClr val="0000FF"/>
                </a:solidFill>
              </a:rPr>
              <a:t>13 ships / 1,200 crew </a:t>
            </a:r>
            <a:r>
              <a:rPr lang="en-US" sz="2000" dirty="0" smtClean="0">
                <a:solidFill>
                  <a:srgbClr val="0000FF"/>
                </a:solidFill>
              </a:rPr>
              <a:t>members</a:t>
            </a:r>
            <a:endParaRPr lang="en-US" sz="2000"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sz="2000" b="1" dirty="0" smtClean="0">
                <a:solidFill>
                  <a:srgbClr val="0000FF"/>
                </a:solidFill>
              </a:rPr>
              <a:t>Sailing to India 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sz="1800" b="1" dirty="0" smtClean="0">
                <a:solidFill>
                  <a:schemeClr val="tx1">
                    <a:lumMod val="75000"/>
                  </a:schemeClr>
                </a:solidFill>
              </a:rPr>
              <a:t>forced off course  on way to India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8000"/>
                </a:solidFill>
              </a:rPr>
              <a:t>Arrived in Porto </a:t>
            </a:r>
            <a:r>
              <a:rPr lang="en-US" sz="2800" dirty="0" err="1">
                <a:solidFill>
                  <a:srgbClr val="008000"/>
                </a:solidFill>
              </a:rPr>
              <a:t>Seguro</a:t>
            </a:r>
            <a:r>
              <a:rPr lang="en-US" sz="2800" dirty="0">
                <a:solidFill>
                  <a:srgbClr val="008000"/>
                </a:solidFill>
              </a:rPr>
              <a:t>, Bahia  </a:t>
            </a:r>
            <a:endParaRPr lang="en-US" sz="2800" dirty="0" smtClean="0">
              <a:solidFill>
                <a:srgbClr val="008000"/>
              </a:solidFill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b="1" dirty="0" smtClean="0">
                <a:solidFill>
                  <a:schemeClr val="tx1">
                    <a:lumMod val="75000"/>
                  </a:schemeClr>
                </a:solidFill>
              </a:rPr>
              <a:t>22 April 1500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Received by local indigenous peoples</a:t>
            </a:r>
            <a:endParaRPr lang="en-US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sz="2800" dirty="0" smtClean="0">
                <a:solidFill>
                  <a:srgbClr val="008000"/>
                </a:solidFill>
              </a:rPr>
              <a:t>Pedro </a:t>
            </a:r>
            <a:r>
              <a:rPr lang="en-US" sz="2800" dirty="0" err="1">
                <a:solidFill>
                  <a:srgbClr val="008000"/>
                </a:solidFill>
              </a:rPr>
              <a:t>Vaz</a:t>
            </a:r>
            <a:r>
              <a:rPr lang="en-US" sz="2800" dirty="0">
                <a:solidFill>
                  <a:srgbClr val="008000"/>
                </a:solidFill>
              </a:rPr>
              <a:t> de </a:t>
            </a:r>
            <a:r>
              <a:rPr lang="en-US" sz="2800" dirty="0" err="1">
                <a:solidFill>
                  <a:srgbClr val="008000"/>
                </a:solidFill>
              </a:rPr>
              <a:t>Caminha</a:t>
            </a:r>
            <a:r>
              <a:rPr lang="en-US" sz="2800" dirty="0">
                <a:solidFill>
                  <a:srgbClr val="008000"/>
                </a:solidFill>
              </a:rPr>
              <a:t> </a:t>
            </a:r>
            <a:r>
              <a:rPr lang="en-US" sz="2800" dirty="0" smtClean="0">
                <a:solidFill>
                  <a:srgbClr val="008000"/>
                </a:solidFill>
              </a:rPr>
              <a:t> </a:t>
            </a:r>
          </a:p>
          <a:p>
            <a:pPr lvl="1">
              <a:spcBef>
                <a:spcPts val="0"/>
              </a:spcBef>
            </a:pPr>
            <a:r>
              <a:rPr lang="en-US" sz="2000" dirty="0" smtClean="0">
                <a:solidFill>
                  <a:srgbClr val="0000FF"/>
                </a:solidFill>
              </a:rPr>
              <a:t>wrote </a:t>
            </a:r>
            <a:r>
              <a:rPr lang="en-US" sz="2000" dirty="0">
                <a:solidFill>
                  <a:srgbClr val="0000FF"/>
                </a:solidFill>
              </a:rPr>
              <a:t>back about fertile and </a:t>
            </a:r>
            <a:r>
              <a:rPr lang="en-US" sz="2000" dirty="0" smtClean="0">
                <a:solidFill>
                  <a:srgbClr val="0000FF"/>
                </a:solidFill>
              </a:rPr>
              <a:t>idyllic tropical </a:t>
            </a:r>
            <a:r>
              <a:rPr lang="en-US" sz="2000" dirty="0">
                <a:solidFill>
                  <a:srgbClr val="0000FF"/>
                </a:solidFill>
              </a:rPr>
              <a:t>paradise </a:t>
            </a:r>
            <a:endParaRPr lang="en-US" sz="2000" dirty="0" smtClean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sz="2000" dirty="0" smtClean="0">
                <a:solidFill>
                  <a:srgbClr val="0000FF"/>
                </a:solidFill>
              </a:rPr>
              <a:t>strategy </a:t>
            </a:r>
            <a:r>
              <a:rPr lang="en-US" sz="2000" dirty="0">
                <a:solidFill>
                  <a:srgbClr val="0000FF"/>
                </a:solidFill>
              </a:rPr>
              <a:t>to encourage future </a:t>
            </a:r>
            <a:r>
              <a:rPr lang="en-US" sz="2000" dirty="0" smtClean="0">
                <a:solidFill>
                  <a:srgbClr val="0000FF"/>
                </a:solidFill>
              </a:rPr>
              <a:t>expeditions</a:t>
            </a:r>
            <a:r>
              <a:rPr lang="en-US" sz="18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rgbClr val="0000FF"/>
                </a:solidFill>
              </a:rPr>
              <a:t>c</a:t>
            </a:r>
            <a:r>
              <a:rPr lang="en-US" sz="2000" dirty="0" smtClean="0">
                <a:solidFill>
                  <a:srgbClr val="0000FF"/>
                </a:solidFill>
              </a:rPr>
              <a:t>ontrast </a:t>
            </a:r>
            <a:r>
              <a:rPr lang="en-US" sz="2000" dirty="0">
                <a:solidFill>
                  <a:srgbClr val="0000FF"/>
                </a:solidFill>
              </a:rPr>
              <a:t>with bleak living </a:t>
            </a:r>
            <a:r>
              <a:rPr lang="en-US" sz="2000" dirty="0" smtClean="0">
                <a:solidFill>
                  <a:srgbClr val="0000FF"/>
                </a:solidFill>
              </a:rPr>
              <a:t>conditions </a:t>
            </a:r>
            <a:r>
              <a:rPr lang="en-US" sz="2000" dirty="0">
                <a:solidFill>
                  <a:srgbClr val="0000FF"/>
                </a:solidFill>
              </a:rPr>
              <a:t>in Portugal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sz="1800" dirty="0">
              <a:solidFill>
                <a:srgbClr val="0000FF"/>
              </a:solidFill>
            </a:endParaRPr>
          </a:p>
          <a:p>
            <a:pPr lvl="1"/>
            <a:endParaRPr lang="en-US" sz="1800" dirty="0">
              <a:solidFill>
                <a:srgbClr val="0000FF"/>
              </a:solidFill>
            </a:endParaRPr>
          </a:p>
          <a:p>
            <a:pPr lvl="1"/>
            <a:endParaRPr lang="en-US" sz="2000" b="1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8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Portuguese Arrival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36386"/>
            <a:ext cx="2106254" cy="1515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13</a:t>
            </a:fld>
            <a:endParaRPr lang="en-US">
              <a:solidFill>
                <a:srgbClr val="00843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022" t="15528" r="9052" b="9938"/>
          <a:stretch/>
        </p:blipFill>
        <p:spPr>
          <a:xfrm>
            <a:off x="5562600" y="3733800"/>
            <a:ext cx="2902958" cy="174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7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672" y="2209800"/>
            <a:ext cx="8229600" cy="5105400"/>
          </a:xfrm>
        </p:spPr>
        <p:txBody>
          <a:bodyPr>
            <a:normAutofit/>
          </a:bodyPr>
          <a:lstStyle/>
          <a:p>
            <a:pPr marL="498157" indent="-342900">
              <a:spcBef>
                <a:spcPts val="0"/>
              </a:spcBef>
            </a:pPr>
            <a:r>
              <a:rPr lang="en-US" sz="2000" dirty="0" smtClean="0">
                <a:latin typeface="Times New Roman"/>
                <a:ea typeface="Calibri"/>
                <a:cs typeface="Times New Roman"/>
              </a:rPr>
              <a:t>Northeast 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was </a:t>
            </a:r>
            <a:r>
              <a:rPr lang="en-US" sz="2000" dirty="0" smtClean="0">
                <a:latin typeface="Times New Roman"/>
                <a:ea typeface="Calibri"/>
                <a:cs typeface="Times New Roman"/>
              </a:rPr>
              <a:t>initial center 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of colony with predominance of sugar </a:t>
            </a:r>
            <a:r>
              <a:rPr lang="en-US" sz="2000" dirty="0" smtClean="0">
                <a:latin typeface="Times New Roman"/>
                <a:ea typeface="Calibri"/>
                <a:cs typeface="Times New Roman"/>
              </a:rPr>
              <a:t>cane produced in large plantations.</a:t>
            </a:r>
            <a:endParaRPr lang="en-US" sz="2000" dirty="0">
              <a:latin typeface="Calibri"/>
              <a:ea typeface="Calibri"/>
              <a:cs typeface="Times New Roman"/>
            </a:endParaRPr>
          </a:p>
          <a:p>
            <a:pPr marL="863600" lvl="1">
              <a:spcBef>
                <a:spcPts val="0"/>
              </a:spcBef>
              <a:buFont typeface="Symbol"/>
              <a:buChar char=""/>
            </a:pPr>
            <a:r>
              <a:rPr lang="en-US" sz="180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Salvador established as capital in 1552 </a:t>
            </a:r>
            <a:endParaRPr lang="en-US" sz="1800" dirty="0" smtClean="0">
              <a:solidFill>
                <a:srgbClr val="0070C0"/>
              </a:solidFill>
              <a:latin typeface="Times New Roman"/>
              <a:ea typeface="Calibri"/>
              <a:cs typeface="Times New Roman"/>
            </a:endParaRPr>
          </a:p>
          <a:p>
            <a:pPr marL="589280" lvl="1" indent="0">
              <a:spcBef>
                <a:spcPts val="0"/>
              </a:spcBef>
              <a:buNone/>
            </a:pPr>
            <a:r>
              <a:rPr lang="en-US" sz="180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1800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   and </a:t>
            </a:r>
            <a:r>
              <a:rPr lang="en-US" sz="180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served as main </a:t>
            </a:r>
            <a:r>
              <a:rPr lang="en-US" sz="1800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port to ship out the </a:t>
            </a:r>
          </a:p>
          <a:p>
            <a:pPr marL="589280" lvl="1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1800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    processed sugar to Europe.</a:t>
            </a:r>
            <a:endParaRPr lang="en-US" sz="1600" dirty="0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  <a:p>
            <a:pPr marL="498157" indent="-342900">
              <a:spcBef>
                <a:spcPts val="0"/>
              </a:spcBef>
            </a:pPr>
            <a:r>
              <a:rPr lang="en-US" sz="2000" dirty="0" smtClean="0">
                <a:latin typeface="Times New Roman"/>
                <a:ea typeface="Calibri"/>
                <a:cs typeface="Times New Roman"/>
              </a:rPr>
              <a:t>When 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gold was discovered in </a:t>
            </a:r>
            <a:r>
              <a:rPr lang="en-US" sz="2000" i="1" dirty="0">
                <a:latin typeface="Times New Roman"/>
                <a:ea typeface="Calibri"/>
                <a:cs typeface="Times New Roman"/>
              </a:rPr>
              <a:t>Minas Gerais 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in 1690s, there was a southward </a:t>
            </a:r>
            <a:r>
              <a:rPr lang="en-US" sz="2000" dirty="0" smtClean="0">
                <a:latin typeface="Times New Roman"/>
                <a:ea typeface="Calibri"/>
                <a:cs typeface="Times New Roman"/>
              </a:rPr>
              <a:t>expansion. </a:t>
            </a:r>
            <a:endParaRPr lang="en-US" sz="2000" dirty="0">
              <a:latin typeface="Calibri"/>
              <a:ea typeface="Calibri"/>
              <a:cs typeface="Times New Roman"/>
            </a:endParaRPr>
          </a:p>
          <a:p>
            <a:pPr marL="863600" lvl="1">
              <a:spcBef>
                <a:spcPts val="0"/>
              </a:spcBef>
              <a:buFont typeface="Symbol"/>
              <a:buChar char=""/>
            </a:pPr>
            <a:r>
              <a:rPr lang="en-US" sz="180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Capital of Brazil moved to Rio de Janeiro </a:t>
            </a:r>
          </a:p>
          <a:p>
            <a:pPr marL="589280" lvl="1" indent="0">
              <a:spcBef>
                <a:spcPts val="0"/>
              </a:spcBef>
              <a:buNone/>
            </a:pPr>
            <a:r>
              <a:rPr lang="en-US" sz="180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    in 1763 and it became the largest </a:t>
            </a:r>
            <a:r>
              <a:rPr lang="en-US" sz="1800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port to </a:t>
            </a:r>
          </a:p>
          <a:p>
            <a:pPr marL="589280" lvl="1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1800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    ship the gold to Portugal.</a:t>
            </a:r>
            <a:endParaRPr lang="en-US" sz="1800" dirty="0">
              <a:solidFill>
                <a:srgbClr val="0070C0"/>
              </a:solidFill>
              <a:latin typeface="Times New Roman"/>
              <a:ea typeface="Calibri"/>
              <a:cs typeface="Times New Roman"/>
            </a:endParaRPr>
          </a:p>
          <a:p>
            <a:pPr marL="498157" indent="-342900">
              <a:spcBef>
                <a:spcPts val="0"/>
              </a:spcBef>
            </a:pPr>
            <a:r>
              <a:rPr lang="en-US" sz="2000" dirty="0" smtClean="0">
                <a:latin typeface="Times New Roman"/>
                <a:ea typeface="Calibri"/>
                <a:cs typeface="Times New Roman"/>
              </a:rPr>
              <a:t>With 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the emergence and dominance of coffee </a:t>
            </a:r>
            <a:endParaRPr lang="en-US" sz="2000" dirty="0" smtClean="0">
              <a:latin typeface="Times New Roman"/>
              <a:ea typeface="Calibri"/>
              <a:cs typeface="Times New Roman"/>
            </a:endParaRPr>
          </a:p>
          <a:p>
            <a:pPr marL="155257" indent="0">
              <a:spcBef>
                <a:spcPts val="0"/>
              </a:spcBef>
              <a:buNone/>
            </a:pP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smtClean="0">
                <a:latin typeface="Times New Roman"/>
                <a:ea typeface="Calibri"/>
                <a:cs typeface="Times New Roman"/>
              </a:rPr>
              <a:t>     in 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1830s expansion continued southward to </a:t>
            </a:r>
            <a:endParaRPr lang="en-US" sz="2000" dirty="0" smtClean="0">
              <a:latin typeface="Times New Roman"/>
              <a:ea typeface="Calibri"/>
              <a:cs typeface="Times New Roman"/>
            </a:endParaRPr>
          </a:p>
          <a:p>
            <a:pPr marL="155257" indent="0">
              <a:spcBef>
                <a:spcPts val="0"/>
              </a:spcBef>
              <a:buNone/>
            </a:pPr>
            <a:r>
              <a:rPr lang="en-US" sz="20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i="1" dirty="0" smtClean="0">
                <a:latin typeface="Times New Roman"/>
                <a:ea typeface="Calibri"/>
                <a:cs typeface="Times New Roman"/>
              </a:rPr>
              <a:t>     </a:t>
            </a:r>
            <a:r>
              <a:rPr lang="en-US" sz="2000" i="1" dirty="0" err="1" smtClean="0">
                <a:latin typeface="Times New Roman"/>
                <a:ea typeface="Calibri"/>
                <a:cs typeface="Times New Roman"/>
              </a:rPr>
              <a:t>Sāo</a:t>
            </a:r>
            <a:r>
              <a:rPr lang="en-US" sz="2000" i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i="1" dirty="0" smtClean="0">
                <a:latin typeface="Times New Roman"/>
                <a:ea typeface="Calibri"/>
                <a:cs typeface="Times New Roman"/>
              </a:rPr>
              <a:t>Paulo. </a:t>
            </a:r>
          </a:p>
          <a:p>
            <a:endParaRPr lang="en-US" sz="2000" b="1" dirty="0">
              <a:solidFill>
                <a:schemeClr val="tx1">
                  <a:lumMod val="75000"/>
                </a:schemeClr>
              </a:solidFill>
            </a:endParaRPr>
          </a:p>
          <a:p>
            <a:endParaRPr lang="en-US" sz="28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Southward Expansion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14</a:t>
            </a:fld>
            <a:endParaRPr lang="en-US">
              <a:solidFill>
                <a:srgbClr val="00843C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192" y="2743200"/>
            <a:ext cx="1436949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239" y="2743200"/>
            <a:ext cx="1675084" cy="109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8531" y="4452556"/>
            <a:ext cx="2449838" cy="210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15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838200" y="2819400"/>
            <a:ext cx="9296400" cy="5105400"/>
          </a:xfrm>
        </p:spPr>
        <p:txBody>
          <a:bodyPr>
            <a:normAutofit/>
          </a:bodyPr>
          <a:lstStyle/>
          <a:p>
            <a:pPr marL="1257300" lvl="2" indent="-342900">
              <a:spcBef>
                <a:spcPts val="0"/>
              </a:spcBef>
              <a:buFont typeface="Wingdings" pitchFamily="2" charset="2"/>
              <a:buChar char="v"/>
            </a:pPr>
            <a:r>
              <a:rPr lang="en-US" dirty="0" smtClean="0">
                <a:latin typeface="Times New Roman"/>
                <a:ea typeface="Calibri"/>
                <a:cs typeface="Times New Roman"/>
              </a:rPr>
              <a:t>When </a:t>
            </a:r>
            <a:r>
              <a:rPr lang="en-US" dirty="0">
                <a:latin typeface="Times New Roman"/>
                <a:ea typeface="Calibri"/>
                <a:cs typeface="Times New Roman"/>
              </a:rPr>
              <a:t>Portuguese tried to force D. Pedro I </a:t>
            </a:r>
            <a:endParaRPr lang="en-US" dirty="0" smtClean="0">
              <a:latin typeface="Times New Roman"/>
              <a:ea typeface="Calibri"/>
              <a:cs typeface="Times New Roman"/>
            </a:endParaRPr>
          </a:p>
          <a:p>
            <a:pPr marL="1252538" lvl="2" indent="-338138">
              <a:spcBef>
                <a:spcPts val="0"/>
              </a:spcBef>
              <a:buNone/>
            </a:pPr>
            <a:r>
              <a:rPr lang="en-US" dirty="0" smtClean="0">
                <a:latin typeface="Times New Roman"/>
                <a:ea typeface="Calibri"/>
                <a:cs typeface="Times New Roman"/>
              </a:rPr>
              <a:t>      to </a:t>
            </a:r>
            <a:r>
              <a:rPr lang="en-US" dirty="0">
                <a:latin typeface="Times New Roman"/>
                <a:ea typeface="Calibri"/>
                <a:cs typeface="Times New Roman"/>
              </a:rPr>
              <a:t>return to </a:t>
            </a:r>
            <a:r>
              <a:rPr lang="en-US" dirty="0" smtClean="0">
                <a:latin typeface="Times New Roman"/>
                <a:ea typeface="Calibri"/>
                <a:cs typeface="Times New Roman"/>
              </a:rPr>
              <a:t>Portugal, </a:t>
            </a:r>
            <a:r>
              <a:rPr lang="en-US" dirty="0">
                <a:latin typeface="Times New Roman"/>
                <a:ea typeface="Calibri"/>
                <a:cs typeface="Times New Roman"/>
              </a:rPr>
              <a:t>he declared </a:t>
            </a:r>
            <a:endParaRPr lang="en-US" dirty="0" smtClean="0">
              <a:latin typeface="Times New Roman"/>
              <a:ea typeface="Calibri"/>
              <a:cs typeface="Times New Roman"/>
            </a:endParaRPr>
          </a:p>
          <a:p>
            <a:pPr marL="1252538" lvl="2" indent="-338138">
              <a:spcBef>
                <a:spcPts val="0"/>
              </a:spcBef>
              <a:buNone/>
            </a:pPr>
            <a:r>
              <a:rPr lang="en-US" dirty="0" smtClean="0">
                <a:latin typeface="Times New Roman"/>
                <a:ea typeface="Calibri"/>
                <a:cs typeface="Times New Roman"/>
              </a:rPr>
              <a:t>      Independence on </a:t>
            </a:r>
            <a:r>
              <a:rPr lang="en-US" dirty="0">
                <a:latin typeface="Times New Roman"/>
                <a:ea typeface="Calibri"/>
                <a:cs typeface="Times New Roman"/>
              </a:rPr>
              <a:t>7 September 1822 </a:t>
            </a:r>
            <a:r>
              <a:rPr lang="en-US" dirty="0" smtClean="0">
                <a:latin typeface="Times New Roman"/>
                <a:ea typeface="Calibri"/>
                <a:cs typeface="Times New Roman"/>
              </a:rPr>
              <a:t> </a:t>
            </a:r>
          </a:p>
          <a:p>
            <a:pPr marL="1252538" lvl="2" indent="-338138">
              <a:spcBef>
                <a:spcPts val="0"/>
              </a:spcBef>
              <a:spcAft>
                <a:spcPts val="600"/>
              </a:spcAft>
              <a:buNone/>
            </a:pPr>
            <a:r>
              <a:rPr lang="en-US" i="1" dirty="0" smtClean="0">
                <a:latin typeface="Times New Roman"/>
                <a:ea typeface="Calibri"/>
                <a:cs typeface="Times New Roman"/>
              </a:rPr>
              <a:t>     </a:t>
            </a:r>
            <a:r>
              <a:rPr lang="en-US" i="1" dirty="0" err="1" smtClean="0">
                <a:latin typeface="Times New Roman"/>
                <a:ea typeface="Calibri"/>
                <a:cs typeface="Times New Roman"/>
              </a:rPr>
              <a:t>Grito</a:t>
            </a:r>
            <a:r>
              <a:rPr lang="en-US" i="1" dirty="0" smtClean="0">
                <a:latin typeface="Times New Roman"/>
                <a:ea typeface="Calibri"/>
                <a:cs typeface="Times New Roman"/>
              </a:rPr>
              <a:t> do </a:t>
            </a:r>
            <a:r>
              <a:rPr lang="en-US" i="1" dirty="0" err="1" smtClean="0">
                <a:latin typeface="Times New Roman"/>
                <a:ea typeface="Calibri"/>
                <a:cs typeface="Times New Roman"/>
              </a:rPr>
              <a:t>Ipiranga</a:t>
            </a:r>
            <a:r>
              <a:rPr lang="en-US" i="1" dirty="0" smtClean="0">
                <a:latin typeface="Times New Roman"/>
                <a:ea typeface="Calibri"/>
                <a:cs typeface="Times New Roman"/>
              </a:rPr>
              <a:t>: “</a:t>
            </a:r>
            <a:r>
              <a:rPr lang="en-US" i="1" dirty="0" err="1" smtClean="0">
                <a:latin typeface="Times New Roman"/>
                <a:ea typeface="Calibri"/>
                <a:cs typeface="Times New Roman"/>
              </a:rPr>
              <a:t>independencia</a:t>
            </a:r>
            <a:r>
              <a:rPr lang="en-US" i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i="1" dirty="0" err="1">
                <a:latin typeface="Times New Roman"/>
                <a:ea typeface="Calibri"/>
                <a:cs typeface="Times New Roman"/>
              </a:rPr>
              <a:t>ou</a:t>
            </a:r>
            <a:r>
              <a:rPr lang="en-US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i="1" dirty="0" err="1">
                <a:latin typeface="Times New Roman"/>
                <a:ea typeface="Calibri"/>
                <a:cs typeface="Times New Roman"/>
              </a:rPr>
              <a:t>morte</a:t>
            </a:r>
            <a:r>
              <a:rPr lang="en-US" i="1" dirty="0" smtClean="0">
                <a:latin typeface="Times New Roman"/>
                <a:ea typeface="Calibri"/>
                <a:cs typeface="Times New Roman"/>
              </a:rPr>
              <a:t>”.</a:t>
            </a:r>
          </a:p>
          <a:p>
            <a:pPr marL="1257300" lvl="2" indent="-342900">
              <a:spcBef>
                <a:spcPts val="0"/>
              </a:spcBef>
              <a:buFont typeface="Wingdings" pitchFamily="2" charset="2"/>
              <a:buChar char="v"/>
            </a:pPr>
            <a:r>
              <a:rPr lang="en-US" dirty="0" smtClean="0">
                <a:latin typeface="Times New Roman"/>
                <a:ea typeface="Calibri"/>
                <a:cs typeface="Times New Roman"/>
              </a:rPr>
              <a:t>Unprecedented that independence was granted </a:t>
            </a:r>
          </a:p>
          <a:p>
            <a:pPr marL="914400" lvl="2" indent="0">
              <a:spcBef>
                <a:spcPts val="0"/>
              </a:spcBef>
              <a:buNone/>
            </a:pPr>
            <a:r>
              <a:rPr lang="en-US" dirty="0" smtClean="0">
                <a:latin typeface="Times New Roman"/>
                <a:ea typeface="Calibri"/>
                <a:cs typeface="Times New Roman"/>
              </a:rPr>
              <a:t>     by royal member who governed Brazil for the </a:t>
            </a:r>
          </a:p>
          <a:p>
            <a:pPr marL="914400" lvl="2" indent="0">
              <a:spcBef>
                <a:spcPts val="0"/>
              </a:spcBef>
              <a:buNone/>
            </a:pPr>
            <a:r>
              <a:rPr lang="en-US" dirty="0" smtClean="0">
                <a:latin typeface="Times New Roman"/>
                <a:ea typeface="Calibri"/>
                <a:cs typeface="Times New Roman"/>
              </a:rPr>
              <a:t>     next 60 years (</a:t>
            </a:r>
            <a:r>
              <a:rPr lang="en-US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false transition).</a:t>
            </a:r>
            <a:endParaRPr lang="en-US" sz="1800" dirty="0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  <a:p>
            <a:pPr marL="1255713" lvl="3" indent="-28575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The first and only monarchy in the 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colonized world.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marL="1255713" lvl="3" indent="-28575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No break with established 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political order dominated by the Portuguese </a:t>
            </a:r>
          </a:p>
          <a:p>
            <a:pPr marL="1255713" lvl="3" indent="-285750">
              <a:spcBef>
                <a:spcPts val="0"/>
              </a:spcBef>
              <a:buFont typeface="Wingdings" pitchFamily="2" charset="2"/>
              <a:buChar char="v"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L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andholding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elites maintained their 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power.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endParaRPr lang="en-US" sz="2000" b="1" dirty="0">
              <a:solidFill>
                <a:schemeClr val="tx1">
                  <a:lumMod val="75000"/>
                </a:schemeClr>
              </a:solidFill>
            </a:endParaRPr>
          </a:p>
          <a:p>
            <a:endParaRPr lang="en-US" sz="28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Independence</a:t>
            </a:r>
            <a:endParaRPr lang="en-US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026" y="3391091"/>
            <a:ext cx="304800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15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75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823663"/>
            <a:ext cx="7408333" cy="5029200"/>
          </a:xfrm>
        </p:spPr>
        <p:txBody>
          <a:bodyPr>
            <a:normAutofit fontScale="92500" lnSpcReduction="10000"/>
          </a:bodyPr>
          <a:lstStyle/>
          <a:p>
            <a:pPr lvl="1">
              <a:spcBef>
                <a:spcPts val="0"/>
              </a:spcBef>
            </a:pPr>
            <a:r>
              <a:rPr lang="en-US" sz="2400" dirty="0" smtClean="0">
                <a:solidFill>
                  <a:srgbClr val="0000FF"/>
                </a:solidFill>
              </a:rPr>
              <a:t>Paul Brazil </a:t>
            </a:r>
            <a:r>
              <a:rPr lang="en-US" sz="1800" dirty="0" smtClean="0">
                <a:solidFill>
                  <a:srgbClr val="0070C0"/>
                </a:solidFill>
              </a:rPr>
              <a:t>(1500 - 1530)</a:t>
            </a:r>
          </a:p>
          <a:p>
            <a:pPr lvl="2">
              <a:spcBef>
                <a:spcPts val="0"/>
              </a:spcBef>
            </a:pPr>
            <a:r>
              <a:rPr lang="en-US" dirty="0" smtClean="0">
                <a:solidFill>
                  <a:srgbClr val="00B050"/>
                </a:solidFill>
              </a:rPr>
              <a:t>Used as crimson clothing dye</a:t>
            </a:r>
            <a:endParaRPr lang="en-US" dirty="0">
              <a:solidFill>
                <a:srgbClr val="00B050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sz="2400" dirty="0">
                <a:solidFill>
                  <a:srgbClr val="0000FF"/>
                </a:solidFill>
              </a:rPr>
              <a:t>Sugar </a:t>
            </a:r>
            <a:r>
              <a:rPr lang="en-US" sz="2400" dirty="0" smtClean="0">
                <a:solidFill>
                  <a:srgbClr val="0000FF"/>
                </a:solidFill>
              </a:rPr>
              <a:t>Cane </a:t>
            </a:r>
            <a:r>
              <a:rPr lang="en-US" sz="1800" dirty="0" smtClean="0">
                <a:solidFill>
                  <a:srgbClr val="0070C0"/>
                </a:solidFill>
              </a:rPr>
              <a:t>(1530 – 1650)</a:t>
            </a:r>
          </a:p>
          <a:p>
            <a:pPr lvl="2">
              <a:spcBef>
                <a:spcPts val="0"/>
              </a:spcBef>
            </a:pPr>
            <a:r>
              <a:rPr lang="en-US" dirty="0" smtClean="0">
                <a:solidFill>
                  <a:srgbClr val="00B050"/>
                </a:solidFill>
              </a:rPr>
              <a:t>Primarily in Northeast</a:t>
            </a:r>
          </a:p>
          <a:p>
            <a:pPr lvl="2">
              <a:spcBef>
                <a:spcPts val="0"/>
              </a:spcBef>
            </a:pPr>
            <a:r>
              <a:rPr lang="en-US" dirty="0" smtClean="0">
                <a:solidFill>
                  <a:srgbClr val="00B050"/>
                </a:solidFill>
              </a:rPr>
              <a:t>World’s largest exporter / 90% of Brazil’s exports</a:t>
            </a:r>
          </a:p>
          <a:p>
            <a:pPr lvl="2">
              <a:spcBef>
                <a:spcPts val="0"/>
              </a:spcBef>
            </a:pPr>
            <a:r>
              <a:rPr lang="en-US" dirty="0" smtClean="0">
                <a:solidFill>
                  <a:srgbClr val="00B050"/>
                </a:solidFill>
              </a:rPr>
              <a:t>Northeast Brazil richer than New England / Virginia</a:t>
            </a:r>
          </a:p>
          <a:p>
            <a:pPr lvl="2">
              <a:spcBef>
                <a:spcPts val="0"/>
              </a:spcBef>
            </a:pPr>
            <a:r>
              <a:rPr lang="en-US" dirty="0" smtClean="0">
                <a:solidFill>
                  <a:srgbClr val="00B050"/>
                </a:solidFill>
              </a:rPr>
              <a:t>Lost market share to more productive Caribbean</a:t>
            </a:r>
          </a:p>
          <a:p>
            <a:pPr lvl="1">
              <a:spcBef>
                <a:spcPts val="0"/>
              </a:spcBef>
              <a:buClr>
                <a:srgbClr val="0F6FC6"/>
              </a:buClr>
            </a:pPr>
            <a:r>
              <a:rPr lang="en-US" sz="2400" dirty="0" smtClean="0">
                <a:solidFill>
                  <a:srgbClr val="0000FF"/>
                </a:solidFill>
              </a:rPr>
              <a:t>Gold </a:t>
            </a:r>
            <a:r>
              <a:rPr lang="en-US" sz="2100" dirty="0">
                <a:solidFill>
                  <a:srgbClr val="0070C0"/>
                </a:solidFill>
              </a:rPr>
              <a:t>(1690s – 1770s)</a:t>
            </a:r>
          </a:p>
          <a:p>
            <a:pPr lvl="2">
              <a:spcBef>
                <a:spcPts val="0"/>
              </a:spcBef>
              <a:buClr>
                <a:srgbClr val="0F6FC6"/>
              </a:buClr>
            </a:pPr>
            <a:r>
              <a:rPr lang="en-US" dirty="0">
                <a:solidFill>
                  <a:srgbClr val="00B050"/>
                </a:solidFill>
              </a:rPr>
              <a:t>Gold rush in </a:t>
            </a:r>
            <a:r>
              <a:rPr lang="en-US" i="1" dirty="0">
                <a:solidFill>
                  <a:srgbClr val="00B050"/>
                </a:solidFill>
              </a:rPr>
              <a:t>Minas Gerais, </a:t>
            </a:r>
            <a:r>
              <a:rPr lang="en-US" i="1" dirty="0" err="1">
                <a:solidFill>
                  <a:srgbClr val="00B050"/>
                </a:solidFill>
              </a:rPr>
              <a:t>Mato</a:t>
            </a:r>
            <a:r>
              <a:rPr lang="en-US" i="1" dirty="0">
                <a:solidFill>
                  <a:srgbClr val="00B050"/>
                </a:solidFill>
              </a:rPr>
              <a:t> </a:t>
            </a:r>
            <a:r>
              <a:rPr lang="en-US" i="1" dirty="0" err="1">
                <a:solidFill>
                  <a:srgbClr val="00B050"/>
                </a:solidFill>
              </a:rPr>
              <a:t>Grosso</a:t>
            </a:r>
            <a:r>
              <a:rPr lang="en-US" i="1" dirty="0">
                <a:solidFill>
                  <a:srgbClr val="00B050"/>
                </a:solidFill>
              </a:rPr>
              <a:t>, </a:t>
            </a:r>
            <a:r>
              <a:rPr lang="en-US" i="1" dirty="0" err="1" smtClean="0">
                <a:solidFill>
                  <a:srgbClr val="00B050"/>
                </a:solidFill>
              </a:rPr>
              <a:t>Goiás</a:t>
            </a:r>
            <a:endParaRPr lang="en-US" i="1" dirty="0" smtClean="0">
              <a:solidFill>
                <a:srgbClr val="00B050"/>
              </a:solidFill>
            </a:endParaRPr>
          </a:p>
          <a:p>
            <a:pPr lvl="2">
              <a:spcBef>
                <a:spcPts val="0"/>
              </a:spcBef>
              <a:buClr>
                <a:srgbClr val="0F6FC6"/>
              </a:buClr>
            </a:pPr>
            <a:r>
              <a:rPr lang="en-US" dirty="0" smtClean="0">
                <a:solidFill>
                  <a:srgbClr val="00B050"/>
                </a:solidFill>
              </a:rPr>
              <a:t>Largest gold producer in world</a:t>
            </a:r>
          </a:p>
          <a:p>
            <a:pPr lvl="2">
              <a:spcBef>
                <a:spcPts val="0"/>
              </a:spcBef>
              <a:buClr>
                <a:srgbClr val="0F6FC6"/>
              </a:buClr>
            </a:pPr>
            <a:r>
              <a:rPr lang="en-US" dirty="0" smtClean="0">
                <a:solidFill>
                  <a:srgbClr val="00B050"/>
                </a:solidFill>
              </a:rPr>
              <a:t>Included diamonds by 1720s</a:t>
            </a:r>
            <a:endParaRPr lang="en-US" dirty="0">
              <a:solidFill>
                <a:srgbClr val="00B050"/>
              </a:solidFill>
            </a:endParaRPr>
          </a:p>
          <a:p>
            <a:pPr lvl="1">
              <a:spcBef>
                <a:spcPts val="0"/>
              </a:spcBef>
              <a:buClr>
                <a:srgbClr val="0F6FC6"/>
              </a:buClr>
            </a:pPr>
            <a:r>
              <a:rPr lang="en-US" sz="2000" dirty="0">
                <a:solidFill>
                  <a:srgbClr val="0000FF"/>
                </a:solidFill>
              </a:rPr>
              <a:t>Coffee </a:t>
            </a:r>
            <a:r>
              <a:rPr lang="en-US" sz="1600" dirty="0" smtClean="0">
                <a:solidFill>
                  <a:srgbClr val="0070C0"/>
                </a:solidFill>
              </a:rPr>
              <a:t>(</a:t>
            </a:r>
            <a:r>
              <a:rPr lang="en-US" sz="2000" dirty="0">
                <a:solidFill>
                  <a:srgbClr val="0070C0"/>
                </a:solidFill>
              </a:rPr>
              <a:t>1830 - 1930</a:t>
            </a:r>
            <a:r>
              <a:rPr lang="en-US" sz="2000" dirty="0" smtClean="0">
                <a:solidFill>
                  <a:srgbClr val="0070C0"/>
                </a:solidFill>
              </a:rPr>
              <a:t>)</a:t>
            </a:r>
          </a:p>
          <a:p>
            <a:pPr lvl="2">
              <a:spcBef>
                <a:spcPts val="0"/>
              </a:spcBef>
              <a:buClr>
                <a:srgbClr val="0F6FC6"/>
              </a:buClr>
            </a:pPr>
            <a:r>
              <a:rPr lang="en-US" dirty="0">
                <a:solidFill>
                  <a:srgbClr val="00B050"/>
                </a:solidFill>
              </a:rPr>
              <a:t>Became largest producer in the </a:t>
            </a:r>
            <a:r>
              <a:rPr lang="en-US" dirty="0" smtClean="0">
                <a:solidFill>
                  <a:srgbClr val="00B050"/>
                </a:solidFill>
              </a:rPr>
              <a:t>world</a:t>
            </a:r>
          </a:p>
          <a:p>
            <a:pPr lvl="2">
              <a:spcBef>
                <a:spcPts val="0"/>
              </a:spcBef>
              <a:buClr>
                <a:srgbClr val="0F6FC6"/>
              </a:buClr>
            </a:pPr>
            <a:r>
              <a:rPr lang="en-US" dirty="0" smtClean="0">
                <a:solidFill>
                  <a:srgbClr val="00B050"/>
                </a:solidFill>
              </a:rPr>
              <a:t>Led </a:t>
            </a:r>
            <a:r>
              <a:rPr lang="en-US" i="1" dirty="0" err="1" smtClean="0">
                <a:solidFill>
                  <a:srgbClr val="00B050"/>
                </a:solidFill>
              </a:rPr>
              <a:t>Sāo</a:t>
            </a:r>
            <a:r>
              <a:rPr lang="en-US" i="1" dirty="0" smtClean="0">
                <a:solidFill>
                  <a:srgbClr val="00B050"/>
                </a:solidFill>
              </a:rPr>
              <a:t> Paulo </a:t>
            </a:r>
            <a:r>
              <a:rPr lang="en-US" dirty="0" smtClean="0">
                <a:solidFill>
                  <a:srgbClr val="00B050"/>
                </a:solidFill>
              </a:rPr>
              <a:t>and</a:t>
            </a:r>
            <a:r>
              <a:rPr lang="en-US" i="1" dirty="0" smtClean="0">
                <a:solidFill>
                  <a:srgbClr val="00B050"/>
                </a:solidFill>
              </a:rPr>
              <a:t> Minas </a:t>
            </a:r>
            <a:r>
              <a:rPr lang="en-US" i="1" dirty="0" err="1" smtClean="0">
                <a:solidFill>
                  <a:srgbClr val="00B050"/>
                </a:solidFill>
              </a:rPr>
              <a:t>Gerais</a:t>
            </a:r>
            <a:r>
              <a:rPr lang="en-US" i="1" dirty="0" smtClean="0">
                <a:solidFill>
                  <a:srgbClr val="00B050"/>
                </a:solidFill>
              </a:rPr>
              <a:t> </a:t>
            </a:r>
            <a:r>
              <a:rPr lang="en-US" dirty="0" smtClean="0">
                <a:solidFill>
                  <a:srgbClr val="00B050"/>
                </a:solidFill>
              </a:rPr>
              <a:t>to economic dominance</a:t>
            </a:r>
            <a:endParaRPr lang="en-US" dirty="0">
              <a:solidFill>
                <a:srgbClr val="00B050"/>
              </a:solidFill>
            </a:endParaRPr>
          </a:p>
          <a:p>
            <a:pPr lvl="1">
              <a:spcBef>
                <a:spcPts val="0"/>
              </a:spcBef>
              <a:buClr>
                <a:srgbClr val="0F6FC6"/>
              </a:buClr>
            </a:pPr>
            <a:r>
              <a:rPr lang="en-US" sz="2000" dirty="0" smtClean="0">
                <a:solidFill>
                  <a:srgbClr val="0000FF"/>
                </a:solidFill>
              </a:rPr>
              <a:t>Rubber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0070C0"/>
                </a:solidFill>
              </a:rPr>
              <a:t>(1880 - 1920</a:t>
            </a:r>
            <a:r>
              <a:rPr lang="en-US" sz="2000" dirty="0" smtClean="0">
                <a:solidFill>
                  <a:srgbClr val="0070C0"/>
                </a:solidFill>
              </a:rPr>
              <a:t>)</a:t>
            </a:r>
          </a:p>
          <a:p>
            <a:pPr lvl="2">
              <a:spcBef>
                <a:spcPts val="0"/>
              </a:spcBef>
              <a:buClr>
                <a:srgbClr val="0F6FC6"/>
              </a:buClr>
            </a:pPr>
            <a:r>
              <a:rPr lang="en-US" dirty="0">
                <a:solidFill>
                  <a:srgbClr val="00B050"/>
                </a:solidFill>
              </a:rPr>
              <a:t>Natural rubber in </a:t>
            </a:r>
            <a:r>
              <a:rPr lang="en-US" dirty="0" smtClean="0">
                <a:solidFill>
                  <a:srgbClr val="00B050"/>
                </a:solidFill>
              </a:rPr>
              <a:t>Amazon (</a:t>
            </a:r>
            <a:r>
              <a:rPr lang="en-US" dirty="0" err="1" smtClean="0">
                <a:solidFill>
                  <a:srgbClr val="00B050"/>
                </a:solidFill>
              </a:rPr>
              <a:t>rubbertappers</a:t>
            </a:r>
            <a:r>
              <a:rPr lang="en-US" dirty="0" smtClean="0">
                <a:solidFill>
                  <a:srgbClr val="00B050"/>
                </a:solidFill>
              </a:rPr>
              <a:t>)</a:t>
            </a:r>
          </a:p>
          <a:p>
            <a:pPr lvl="2">
              <a:spcBef>
                <a:spcPts val="0"/>
              </a:spcBef>
              <a:buClr>
                <a:srgbClr val="0F6FC6"/>
              </a:buClr>
            </a:pPr>
            <a:r>
              <a:rPr lang="en-US" dirty="0" smtClean="0">
                <a:solidFill>
                  <a:srgbClr val="00B050"/>
                </a:solidFill>
              </a:rPr>
              <a:t>Demand grew in response to automobile industry</a:t>
            </a:r>
            <a:endParaRPr lang="en-US" dirty="0">
              <a:solidFill>
                <a:srgbClr val="00B050"/>
              </a:solidFill>
            </a:endParaRPr>
          </a:p>
          <a:p>
            <a:pPr lvl="2">
              <a:spcBef>
                <a:spcPts val="0"/>
              </a:spcBef>
              <a:buClr>
                <a:srgbClr val="0F6FC6"/>
              </a:buClr>
            </a:pPr>
            <a:r>
              <a:rPr lang="en-US" dirty="0">
                <a:solidFill>
                  <a:srgbClr val="00B050"/>
                </a:solidFill>
              </a:rPr>
              <a:t>Replaced by industrial rubber in Malaysia</a:t>
            </a:r>
          </a:p>
          <a:p>
            <a:pPr marL="301943" lvl="1" indent="0">
              <a:spcBef>
                <a:spcPts val="0"/>
              </a:spcBef>
              <a:buClr>
                <a:srgbClr val="0F6FC6"/>
              </a:buClr>
              <a:buNone/>
            </a:pPr>
            <a:endParaRPr lang="en-US" sz="1800" dirty="0">
              <a:solidFill>
                <a:srgbClr val="0070C0"/>
              </a:solidFill>
            </a:endParaRPr>
          </a:p>
          <a:p>
            <a:pPr lvl="1">
              <a:spcBef>
                <a:spcPts val="0"/>
              </a:spcBef>
            </a:pPr>
            <a:endParaRPr lang="en-US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8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252728"/>
          </a:xfrm>
        </p:spPr>
        <p:txBody>
          <a:bodyPr>
            <a:normAutofit fontScale="90000"/>
          </a:bodyPr>
          <a:lstStyle/>
          <a:p>
            <a:pPr lvl="0"/>
            <a:r>
              <a:rPr lang="en-US" b="1" dirty="0" smtClean="0"/>
              <a:t> Boom </a:t>
            </a:r>
            <a:r>
              <a:rPr lang="en-US" b="1" dirty="0"/>
              <a:t>and </a:t>
            </a:r>
            <a:r>
              <a:rPr lang="en-US" b="1" dirty="0" smtClean="0"/>
              <a:t>Busts Economic Cycles</a:t>
            </a:r>
            <a:r>
              <a:rPr lang="en-US" dirty="0">
                <a:solidFill>
                  <a:srgbClr val="008000"/>
                </a:solidFill>
              </a:rPr>
              <a:t/>
            </a:r>
            <a:br>
              <a:rPr lang="en-US" dirty="0">
                <a:solidFill>
                  <a:srgbClr val="008000"/>
                </a:solidFill>
              </a:rPr>
            </a:br>
            <a:endParaRPr lang="en-US" b="1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88" y="3675615"/>
            <a:ext cx="1339620" cy="930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88" y="2590800"/>
            <a:ext cx="1339619" cy="937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88" y="4753123"/>
            <a:ext cx="1339619" cy="909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88" y="5809957"/>
            <a:ext cx="1339619" cy="895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16</a:t>
            </a:fld>
            <a:endParaRPr lang="en-US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57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207" y="152400"/>
            <a:ext cx="8229600" cy="8808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6000" b="1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Slavery</a:t>
            </a:r>
            <a:endParaRPr lang="en-US" b="1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098" name="Picture 2" descr="Image result for map of slavery in braz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15" y="1981200"/>
            <a:ext cx="7128385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91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60594" y="1716795"/>
            <a:ext cx="8061594" cy="5105400"/>
          </a:xfrm>
        </p:spPr>
        <p:txBody>
          <a:bodyPr>
            <a:normAutofit/>
          </a:bodyPr>
          <a:lstStyle/>
          <a:p>
            <a:pPr marL="612457" indent="-457200">
              <a:spcBef>
                <a:spcPts val="0"/>
              </a:spcBef>
            </a:pPr>
            <a:r>
              <a:rPr lang="en-US" dirty="0">
                <a:latin typeface="Times New Roman"/>
                <a:ea typeface="Calibri"/>
                <a:cs typeface="Times New Roman"/>
              </a:rPr>
              <a:t>Slavery lasted longer in Brazil than any other </a:t>
            </a:r>
            <a:r>
              <a:rPr lang="en-US" dirty="0" smtClean="0">
                <a:latin typeface="Times New Roman"/>
                <a:ea typeface="Calibri"/>
                <a:cs typeface="Times New Roman"/>
              </a:rPr>
              <a:t>country.</a:t>
            </a:r>
          </a:p>
          <a:p>
            <a:pPr marL="863600" lvl="1">
              <a:spcBef>
                <a:spcPts val="0"/>
              </a:spcBef>
              <a:spcAft>
                <a:spcPts val="1200"/>
              </a:spcAft>
              <a:buClr>
                <a:srgbClr val="0F6FC6"/>
              </a:buClr>
              <a:buFont typeface="Symbol"/>
              <a:buChar char=""/>
            </a:pPr>
            <a:r>
              <a:rPr lang="en-US" sz="2000" dirty="0" smtClean="0">
                <a:latin typeface="Times New Roman"/>
                <a:ea typeface="Calibri"/>
                <a:cs typeface="Times New Roman"/>
              </a:rPr>
              <a:t>350 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years (1538 – 1888) </a:t>
            </a:r>
          </a:p>
          <a:p>
            <a:pPr marL="612457" indent="-457200">
              <a:spcBef>
                <a:spcPts val="0"/>
              </a:spcBef>
            </a:pPr>
            <a:r>
              <a:rPr lang="en-US" dirty="0" smtClean="0">
                <a:latin typeface="Times New Roman"/>
                <a:ea typeface="Calibri"/>
                <a:cs typeface="Times New Roman"/>
              </a:rPr>
              <a:t>Small abolition </a:t>
            </a:r>
            <a:r>
              <a:rPr lang="en-US" dirty="0">
                <a:latin typeface="Times New Roman"/>
                <a:ea typeface="Calibri"/>
                <a:cs typeface="Times New Roman"/>
              </a:rPr>
              <a:t>movement </a:t>
            </a:r>
            <a:r>
              <a:rPr lang="en-US" sz="2000" dirty="0" smtClean="0">
                <a:solidFill>
                  <a:srgbClr val="0F6FC6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  <a:t>    </a:t>
            </a:r>
            <a:endParaRPr lang="en-US" sz="2000" dirty="0">
              <a:solidFill>
                <a:srgbClr val="0F6FC6">
                  <a:lumMod val="75000"/>
                </a:srgbClr>
              </a:solidFill>
              <a:latin typeface="Times New Roman"/>
              <a:ea typeface="Calibri"/>
              <a:cs typeface="Times New Roman"/>
            </a:endParaRPr>
          </a:p>
          <a:p>
            <a:pPr marL="863600" lvl="1">
              <a:spcBef>
                <a:spcPts val="0"/>
              </a:spcBef>
              <a:buClr>
                <a:srgbClr val="0F6FC6"/>
              </a:buClr>
              <a:buFont typeface="Symbol"/>
              <a:buChar char=""/>
            </a:pPr>
            <a:r>
              <a:rPr lang="en-US" sz="2000" dirty="0" smtClean="0">
                <a:solidFill>
                  <a:srgbClr val="0F6FC6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  <a:t>Led by </a:t>
            </a:r>
            <a:r>
              <a:rPr lang="en-US" sz="2000" i="1" dirty="0" smtClean="0">
                <a:solidFill>
                  <a:srgbClr val="0F6FC6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  <a:t>Joaquim </a:t>
            </a:r>
            <a:r>
              <a:rPr lang="en-US" sz="2000" i="1" dirty="0" err="1">
                <a:solidFill>
                  <a:srgbClr val="0F6FC6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  <a:t>Nabuco</a:t>
            </a:r>
            <a:r>
              <a:rPr lang="en-US" sz="2000" i="1" dirty="0">
                <a:solidFill>
                  <a:srgbClr val="0F6FC6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smtClean="0">
                <a:solidFill>
                  <a:srgbClr val="0F6FC6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  <a:t>who established Anti-slavery Society.</a:t>
            </a:r>
          </a:p>
          <a:p>
            <a:pPr marL="863600" lvl="1">
              <a:spcBef>
                <a:spcPts val="0"/>
              </a:spcBef>
              <a:buClr>
                <a:srgbClr val="0F6FC6"/>
              </a:buClr>
              <a:buFont typeface="Symbol"/>
              <a:buChar char=""/>
            </a:pPr>
            <a:r>
              <a:rPr lang="en-US" sz="2000" dirty="0">
                <a:solidFill>
                  <a:srgbClr val="0F6FC6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  <a:t>More concerned about the ‘</a:t>
            </a:r>
            <a:r>
              <a:rPr lang="en-US" sz="2000" dirty="0" err="1">
                <a:solidFill>
                  <a:srgbClr val="0F6FC6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  <a:t>Africanization</a:t>
            </a:r>
            <a:r>
              <a:rPr lang="en-US" sz="2000" dirty="0">
                <a:solidFill>
                  <a:srgbClr val="0F6FC6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  <a:t>’ of Brazil </a:t>
            </a:r>
          </a:p>
          <a:p>
            <a:pPr marL="589280" lvl="1" indent="0">
              <a:spcBef>
                <a:spcPts val="0"/>
              </a:spcBef>
              <a:buClr>
                <a:srgbClr val="0F6FC6"/>
              </a:buClr>
              <a:buNone/>
            </a:pPr>
            <a:r>
              <a:rPr lang="en-US" sz="2000" dirty="0">
                <a:solidFill>
                  <a:srgbClr val="0F6FC6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  <a:t>     than moral arguments</a:t>
            </a:r>
          </a:p>
          <a:p>
            <a:pPr marL="863600" lvl="1">
              <a:spcBef>
                <a:spcPts val="0"/>
              </a:spcBef>
              <a:spcAft>
                <a:spcPts val="1200"/>
              </a:spcAft>
              <a:buClr>
                <a:srgbClr val="0F6FC6"/>
              </a:buClr>
              <a:buFont typeface="Symbol"/>
              <a:buChar char=""/>
            </a:pPr>
            <a:r>
              <a:rPr lang="en-US" sz="2000" dirty="0" smtClean="0">
                <a:solidFill>
                  <a:srgbClr val="0F6FC6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  <a:t>First Brazilian Ambassador to US</a:t>
            </a:r>
          </a:p>
          <a:p>
            <a:pPr marL="612457" indent="-457200">
              <a:spcBef>
                <a:spcPts val="0"/>
              </a:spcBef>
            </a:pPr>
            <a:r>
              <a:rPr lang="en-US" dirty="0" smtClean="0">
                <a:latin typeface="Times New Roman"/>
                <a:ea typeface="Calibri"/>
                <a:cs typeface="Times New Roman"/>
              </a:rPr>
              <a:t>Slavery repealed through gradual laws</a:t>
            </a:r>
            <a:endParaRPr lang="en-US" sz="2000" dirty="0">
              <a:latin typeface="Calibri"/>
              <a:ea typeface="Calibri"/>
              <a:cs typeface="Times New Roman"/>
            </a:endParaRPr>
          </a:p>
          <a:p>
            <a:pPr marL="863600" lvl="1">
              <a:spcBef>
                <a:spcPts val="0"/>
              </a:spcBef>
              <a:buFont typeface="Symbol"/>
              <a:buChar char=""/>
            </a:pPr>
            <a:r>
              <a:rPr lang="en-US" sz="2000" dirty="0">
                <a:latin typeface="Times New Roman"/>
                <a:ea typeface="Calibri"/>
                <a:cs typeface="Times New Roman"/>
              </a:rPr>
              <a:t>Slave Trade illegal (</a:t>
            </a:r>
            <a:r>
              <a:rPr lang="en-US" sz="2000" i="1" dirty="0">
                <a:latin typeface="Times New Roman"/>
                <a:ea typeface="Calibri"/>
                <a:cs typeface="Times New Roman"/>
              </a:rPr>
              <a:t>1850)</a:t>
            </a:r>
            <a:endParaRPr lang="en-US" sz="2000" i="1" dirty="0">
              <a:latin typeface="Calibri"/>
              <a:ea typeface="Calibri"/>
              <a:cs typeface="Times New Roman"/>
            </a:endParaRPr>
          </a:p>
          <a:p>
            <a:pPr marL="863600" lvl="1">
              <a:spcBef>
                <a:spcPts val="0"/>
              </a:spcBef>
              <a:buFont typeface="Symbol"/>
              <a:buChar char=""/>
            </a:pPr>
            <a:r>
              <a:rPr lang="en-US" sz="2000" dirty="0" smtClean="0">
                <a:latin typeface="Times New Roman"/>
                <a:ea typeface="Calibri"/>
                <a:cs typeface="Times New Roman"/>
              </a:rPr>
              <a:t>Law 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of Free Womb (</a:t>
            </a:r>
            <a:r>
              <a:rPr lang="en-US" sz="2000" i="1" dirty="0">
                <a:latin typeface="Times New Roman"/>
                <a:ea typeface="Calibri"/>
                <a:cs typeface="Times New Roman"/>
              </a:rPr>
              <a:t>1871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) – children of slaves free </a:t>
            </a:r>
            <a:endParaRPr lang="en-US" sz="2000" dirty="0" smtClean="0">
              <a:latin typeface="Times New Roman"/>
              <a:ea typeface="Calibri"/>
              <a:cs typeface="Times New Roman"/>
            </a:endParaRPr>
          </a:p>
          <a:p>
            <a:pPr marL="589280" lvl="1" indent="0">
              <a:spcBef>
                <a:spcPts val="0"/>
              </a:spcBef>
              <a:buNone/>
            </a:pP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smtClean="0">
                <a:latin typeface="Times New Roman"/>
                <a:ea typeface="Calibri"/>
                <a:cs typeface="Times New Roman"/>
              </a:rPr>
              <a:t>   after 21years</a:t>
            </a:r>
            <a:endParaRPr lang="en-US" sz="2000" dirty="0">
              <a:latin typeface="Calibri"/>
              <a:ea typeface="Calibri"/>
              <a:cs typeface="Times New Roman"/>
            </a:endParaRPr>
          </a:p>
          <a:p>
            <a:pPr marL="863600" lvl="1">
              <a:spcBef>
                <a:spcPts val="0"/>
              </a:spcBef>
              <a:buFont typeface="Symbol"/>
              <a:buChar char=""/>
            </a:pPr>
            <a:r>
              <a:rPr lang="en-US" sz="2000" dirty="0">
                <a:latin typeface="Times New Roman"/>
                <a:ea typeface="Calibri"/>
                <a:cs typeface="Times New Roman"/>
              </a:rPr>
              <a:t>Sexagenarian Law (</a:t>
            </a:r>
            <a:r>
              <a:rPr lang="en-US" sz="2000" i="1" dirty="0">
                <a:latin typeface="Times New Roman"/>
                <a:ea typeface="Calibri"/>
                <a:cs typeface="Times New Roman"/>
              </a:rPr>
              <a:t>1885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) – slaves over 60 freed</a:t>
            </a:r>
            <a:endParaRPr lang="en-US" sz="2000" dirty="0">
              <a:latin typeface="Calibri"/>
              <a:ea typeface="Calibri"/>
              <a:cs typeface="Times New Roman"/>
            </a:endParaRPr>
          </a:p>
          <a:p>
            <a:pPr marL="863600" lvl="1">
              <a:spcBef>
                <a:spcPts val="0"/>
              </a:spcBef>
              <a:buFont typeface="Symbol"/>
              <a:buChar char=""/>
            </a:pPr>
            <a:r>
              <a:rPr lang="en-US" sz="2000" dirty="0" smtClean="0">
                <a:latin typeface="Times New Roman"/>
                <a:ea typeface="Calibri"/>
                <a:cs typeface="Times New Roman"/>
              </a:rPr>
              <a:t>Finally abolished 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by </a:t>
            </a:r>
            <a:r>
              <a:rPr lang="en-US" sz="2000" i="1" dirty="0">
                <a:latin typeface="Times New Roman"/>
                <a:ea typeface="Calibri"/>
                <a:cs typeface="Times New Roman"/>
              </a:rPr>
              <a:t>Lei Aurea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smtClean="0">
                <a:latin typeface="Times New Roman"/>
                <a:ea typeface="Calibri"/>
                <a:cs typeface="Times New Roman"/>
              </a:rPr>
              <a:t>signed by</a:t>
            </a:r>
          </a:p>
          <a:p>
            <a:pPr marL="589280" lvl="1" indent="0">
              <a:spcBef>
                <a:spcPts val="0"/>
              </a:spcBef>
              <a:buNone/>
            </a:pP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smtClean="0">
                <a:latin typeface="Times New Roman"/>
                <a:ea typeface="Calibri"/>
                <a:cs typeface="Times New Roman"/>
              </a:rPr>
              <a:t>    </a:t>
            </a:r>
            <a:r>
              <a:rPr lang="en-US" sz="2000" dirty="0" err="1" smtClean="0">
                <a:latin typeface="Times New Roman"/>
                <a:ea typeface="Calibri"/>
                <a:cs typeface="Times New Roman"/>
              </a:rPr>
              <a:t>Princesa</a:t>
            </a:r>
            <a:r>
              <a:rPr lang="en-US" sz="20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Isabel (</a:t>
            </a:r>
            <a:r>
              <a:rPr lang="en-US" sz="2000" i="1" dirty="0">
                <a:latin typeface="Times New Roman"/>
                <a:ea typeface="Calibri"/>
                <a:cs typeface="Times New Roman"/>
              </a:rPr>
              <a:t>May 13, 1888</a:t>
            </a:r>
            <a:r>
              <a:rPr lang="en-US" sz="2000" dirty="0" smtClean="0">
                <a:latin typeface="Times New Roman"/>
                <a:ea typeface="Calibri"/>
                <a:cs typeface="Times New Roman"/>
              </a:rPr>
              <a:t>)</a:t>
            </a:r>
          </a:p>
          <a:p>
            <a:pPr marL="589280" lvl="1" indent="0">
              <a:spcBef>
                <a:spcPts val="0"/>
              </a:spcBef>
              <a:buNone/>
            </a:pPr>
            <a:endParaRPr lang="en-US" sz="2000" dirty="0">
              <a:latin typeface="Calibri"/>
              <a:ea typeface="Calibri"/>
              <a:cs typeface="Times New Roman"/>
            </a:endParaRPr>
          </a:p>
          <a:p>
            <a:endParaRPr lang="en-US" sz="2000" b="1" dirty="0">
              <a:solidFill>
                <a:schemeClr val="tx1">
                  <a:lumMod val="75000"/>
                </a:schemeClr>
              </a:solidFill>
            </a:endParaRPr>
          </a:p>
          <a:p>
            <a:endParaRPr lang="en-US" sz="28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Slavery - Abolition</a:t>
            </a:r>
            <a:endParaRPr lang="en-US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85" y="4630847"/>
            <a:ext cx="2214420" cy="162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>
                <a:solidFill>
                  <a:srgbClr val="00843C"/>
                </a:solidFill>
              </a:rPr>
              <a:pPr/>
              <a:t>18</a:t>
            </a:fld>
            <a:endParaRPr lang="en-US" dirty="0">
              <a:solidFill>
                <a:srgbClr val="00843C"/>
              </a:solidFill>
            </a:endParaRPr>
          </a:p>
        </p:txBody>
      </p:sp>
      <p:pic>
        <p:nvPicPr>
          <p:cNvPr id="1026" name="Picture 2" descr="https://upload.wikimedia.org/wikipedia/commons/thumb/d/da/Joaquim_nabuco_1878.png/200px-Joaquim_nabuco_187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195" y="2248034"/>
            <a:ext cx="1421605" cy="199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7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BRAZIL – UNITED STATES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4000" dirty="0" smtClean="0"/>
              <a:t>Similarities / Differences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27433"/>
            <a:ext cx="9144000" cy="4168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534400" y="2727433"/>
            <a:ext cx="0" cy="33685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867400" y="2727433"/>
            <a:ext cx="0" cy="33685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0904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2667000"/>
            <a:ext cx="9186333" cy="3450696"/>
          </a:xfrm>
        </p:spPr>
        <p:txBody>
          <a:bodyPr>
            <a:normAutofit fontScale="85000" lnSpcReduction="10000"/>
          </a:bodyPr>
          <a:lstStyle/>
          <a:p>
            <a:r>
              <a:rPr lang="en-US" sz="4000" b="1" dirty="0" smtClean="0">
                <a:solidFill>
                  <a:srgbClr val="008000"/>
                </a:solidFill>
              </a:rPr>
              <a:t>Perceptions</a:t>
            </a:r>
          </a:p>
          <a:p>
            <a:r>
              <a:rPr lang="en-US" sz="4000" b="1" dirty="0">
                <a:solidFill>
                  <a:srgbClr val="008000"/>
                </a:solidFill>
              </a:rPr>
              <a:t>Singular Geography</a:t>
            </a:r>
          </a:p>
          <a:p>
            <a:r>
              <a:rPr lang="en-US" sz="4000" b="1" dirty="0" smtClean="0">
                <a:solidFill>
                  <a:srgbClr val="008000"/>
                </a:solidFill>
              </a:rPr>
              <a:t>Short History</a:t>
            </a:r>
            <a:endParaRPr lang="en-US" sz="4000" b="1" dirty="0">
              <a:solidFill>
                <a:srgbClr val="008000"/>
              </a:solidFill>
            </a:endParaRPr>
          </a:p>
          <a:p>
            <a:r>
              <a:rPr lang="en-US" sz="4000" b="1" dirty="0" smtClean="0">
                <a:solidFill>
                  <a:srgbClr val="008000"/>
                </a:solidFill>
              </a:rPr>
              <a:t>Culture / Race</a:t>
            </a:r>
          </a:p>
          <a:p>
            <a:r>
              <a:rPr lang="en-US" sz="4000" b="1" dirty="0">
                <a:solidFill>
                  <a:srgbClr val="008000"/>
                </a:solidFill>
              </a:rPr>
              <a:t>Brazil – US Relations / </a:t>
            </a:r>
            <a:r>
              <a:rPr lang="en-US" sz="4000" b="1" dirty="0" smtClean="0">
                <a:solidFill>
                  <a:srgbClr val="008000"/>
                </a:solidFill>
              </a:rPr>
              <a:t>Comparative Analysis</a:t>
            </a:r>
            <a:endParaRPr lang="en-US" sz="4000" b="1" dirty="0">
              <a:solidFill>
                <a:srgbClr val="008000"/>
              </a:solidFill>
            </a:endParaRPr>
          </a:p>
          <a:p>
            <a:r>
              <a:rPr lang="en-US" sz="4000" b="1" dirty="0" smtClean="0">
                <a:solidFill>
                  <a:srgbClr val="008000"/>
                </a:solidFill>
              </a:rPr>
              <a:t>Current Economic &amp; Political Crisis</a:t>
            </a:r>
          </a:p>
          <a:p>
            <a:pPr marL="0" indent="0">
              <a:buNone/>
            </a:pPr>
            <a:endParaRPr lang="en-US" sz="4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Presentation</a:t>
            </a:r>
            <a:endParaRPr lang="en-US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667000"/>
            <a:ext cx="3054362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23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8519" y="2057400"/>
            <a:ext cx="7019081" cy="5181600"/>
          </a:xfrm>
        </p:spPr>
        <p:txBody>
          <a:bodyPr>
            <a:normAutofit fontScale="55000" lnSpcReduction="20000"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US" sz="3600" dirty="0"/>
              <a:t>Both countries colonized by  European  powers</a:t>
            </a:r>
            <a:endParaRPr lang="en-US" sz="33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900" dirty="0"/>
              <a:t>“discovered” at approximately same time (Columbus arrived1492 / Cabral in 1500)</a:t>
            </a:r>
            <a:endParaRPr lang="en-US" sz="26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900" dirty="0"/>
              <a:t>B</a:t>
            </a:r>
            <a:r>
              <a:rPr lang="en-US" sz="2900" dirty="0" smtClean="0"/>
              <a:t>oth </a:t>
            </a:r>
            <a:r>
              <a:rPr lang="en-US" sz="2900" dirty="0"/>
              <a:t>countries gained independence, although through different paths</a:t>
            </a:r>
            <a:endParaRPr lang="en-US" sz="2600" dirty="0"/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2700" dirty="0" smtClean="0"/>
              <a:t>US through bloody American </a:t>
            </a:r>
            <a:r>
              <a:rPr lang="en-US" sz="2700" dirty="0"/>
              <a:t>War of Independence (1776) </a:t>
            </a:r>
            <a:endParaRPr lang="en-US" sz="2700" dirty="0" smtClean="0"/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2700" dirty="0" smtClean="0"/>
              <a:t>Brazil through bloodless D. Pedro I declaration (1822)</a:t>
            </a:r>
            <a:endParaRPr lang="en-US" sz="2400" dirty="0"/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600" dirty="0"/>
              <a:t>Colonization experience completely different</a:t>
            </a:r>
            <a:endParaRPr lang="en-US" sz="3300" dirty="0"/>
          </a:p>
          <a:p>
            <a:pPr lvl="1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900" dirty="0"/>
              <a:t>Portuguese approach (similar to  Spanish) one of “resources exploitation” and little </a:t>
            </a:r>
            <a:r>
              <a:rPr lang="en-US" sz="2900" dirty="0" smtClean="0"/>
              <a:t>emphasis on developing local </a:t>
            </a:r>
            <a:r>
              <a:rPr lang="en-US" sz="2900" dirty="0"/>
              <a:t>governance</a:t>
            </a:r>
            <a:endParaRPr lang="en-US" sz="2600" dirty="0"/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900" dirty="0"/>
              <a:t>British pilgrims came to find “new world”, to establish freedom of religion and abolish church-state monopoly which characterized Europe</a:t>
            </a:r>
            <a:endParaRPr lang="en-US" sz="26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3600" dirty="0"/>
              <a:t>Different demographic colonization patterns</a:t>
            </a:r>
            <a:endParaRPr lang="en-US" sz="33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900" dirty="0"/>
              <a:t>While Portuguese largely brought only men / the British brought entire families</a:t>
            </a:r>
            <a:endParaRPr lang="en-US" sz="2600" dirty="0"/>
          </a:p>
          <a:p>
            <a:pPr lvl="2"/>
            <a:r>
              <a:rPr lang="en-US" sz="2900" dirty="0" smtClean="0"/>
              <a:t>Paradoxically</a:t>
            </a:r>
            <a:r>
              <a:rPr lang="en-US" sz="2900" dirty="0"/>
              <a:t>, this </a:t>
            </a:r>
            <a:r>
              <a:rPr lang="en-US" sz="2900" dirty="0" smtClean="0"/>
              <a:t>led </a:t>
            </a:r>
            <a:r>
              <a:rPr lang="en-US" sz="2900" dirty="0"/>
              <a:t>to miscegenation or inter-racial mixing and softening of color lines</a:t>
            </a:r>
            <a:endParaRPr lang="en-US" sz="2500" dirty="0"/>
          </a:p>
          <a:p>
            <a:pPr lvl="2"/>
            <a:r>
              <a:rPr lang="en-US" sz="2900" dirty="0"/>
              <a:t>This had long-lasting impact on nature of slavery and race relations in Brazil today</a:t>
            </a:r>
            <a:endParaRPr lang="en-US" sz="25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1" y="325477"/>
            <a:ext cx="8686800" cy="1252728"/>
          </a:xfrm>
        </p:spPr>
        <p:txBody>
          <a:bodyPr>
            <a:noAutofit/>
          </a:bodyPr>
          <a:lstStyle/>
          <a:p>
            <a:r>
              <a:rPr lang="en-US" dirty="0" smtClean="0"/>
              <a:t>Contrasting  Colonization  Models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2324" y="2209800"/>
            <a:ext cx="1325722" cy="19141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8111" y="4419600"/>
            <a:ext cx="1394149" cy="2012943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36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6565" y="1901687"/>
            <a:ext cx="7576930" cy="4953000"/>
          </a:xfrm>
        </p:spPr>
        <p:txBody>
          <a:bodyPr>
            <a:normAutofit fontScale="92500" lnSpcReduction="20000"/>
          </a:bodyPr>
          <a:lstStyle/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In US, British colonists began land distribution </a:t>
            </a:r>
            <a:r>
              <a:rPr lang="en-US" dirty="0" smtClean="0"/>
              <a:t>from outset.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F</a:t>
            </a:r>
            <a:r>
              <a:rPr lang="en-US" dirty="0" smtClean="0"/>
              <a:t>irst </a:t>
            </a:r>
            <a:r>
              <a:rPr lang="en-US" dirty="0"/>
              <a:t>in </a:t>
            </a:r>
            <a:r>
              <a:rPr lang="en-US" dirty="0" smtClean="0"/>
              <a:t>the East Coast in 1500 - 1600s with pilgrims, and then through western </a:t>
            </a:r>
            <a:r>
              <a:rPr lang="en-US" dirty="0"/>
              <a:t>expansion in 1800s with the Homestead </a:t>
            </a:r>
            <a:endParaRPr lang="en-US" dirty="0" smtClean="0"/>
          </a:p>
          <a:p>
            <a:pPr marL="627063" lvl="2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 </a:t>
            </a:r>
            <a:r>
              <a:rPr lang="en-US" dirty="0" smtClean="0"/>
              <a:t>   Act </a:t>
            </a:r>
            <a:r>
              <a:rPr lang="en-US" dirty="0"/>
              <a:t>of </a:t>
            </a:r>
            <a:r>
              <a:rPr lang="en-US" dirty="0" smtClean="0"/>
              <a:t>1862.</a:t>
            </a:r>
            <a:endParaRPr lang="en-US" sz="1700" dirty="0"/>
          </a:p>
          <a:p>
            <a:pPr lvl="2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dirty="0" smtClean="0"/>
              <a:t>This led to small </a:t>
            </a:r>
            <a:r>
              <a:rPr lang="en-US" dirty="0"/>
              <a:t>landholding </a:t>
            </a:r>
            <a:r>
              <a:rPr lang="en-US" dirty="0" smtClean="0"/>
              <a:t>pattern in many parts of the country (similar </a:t>
            </a:r>
            <a:r>
              <a:rPr lang="en-US" dirty="0"/>
              <a:t>to Southern Brazil</a:t>
            </a:r>
            <a:r>
              <a:rPr lang="en-US" dirty="0" smtClean="0"/>
              <a:t>).</a:t>
            </a:r>
            <a:endParaRPr lang="en-US" dirty="0"/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Portuguese set up huge estates (</a:t>
            </a:r>
            <a:r>
              <a:rPr lang="en-US" dirty="0" err="1"/>
              <a:t>capitanias</a:t>
            </a:r>
            <a:r>
              <a:rPr lang="en-US" dirty="0"/>
              <a:t> </a:t>
            </a:r>
            <a:r>
              <a:rPr lang="en-US" dirty="0" err="1"/>
              <a:t>heriditárias</a:t>
            </a:r>
            <a:r>
              <a:rPr lang="en-US" dirty="0"/>
              <a:t>) in </a:t>
            </a:r>
            <a:r>
              <a:rPr lang="en-US" dirty="0" smtClean="0"/>
              <a:t>1500s.</a:t>
            </a:r>
            <a:endParaRPr lang="en-US" dirty="0"/>
          </a:p>
          <a:p>
            <a:pPr lvl="2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100" dirty="0"/>
              <a:t>This led to landed elite which has dominated Brazil for 500 years until </a:t>
            </a:r>
            <a:r>
              <a:rPr lang="en-US" sz="2100" dirty="0" smtClean="0"/>
              <a:t>today.</a:t>
            </a:r>
            <a:endParaRPr lang="en-US" sz="1900" dirty="0"/>
          </a:p>
          <a:p>
            <a:pPr lvl="3">
              <a:lnSpc>
                <a:spcPct val="110000"/>
              </a:lnSpc>
              <a:spcBef>
                <a:spcPts val="0"/>
              </a:spcBef>
            </a:pPr>
            <a:r>
              <a:rPr lang="en-US" sz="1900" dirty="0"/>
              <a:t>Rural, conservative vote still dominates Northeast, </a:t>
            </a:r>
            <a:r>
              <a:rPr lang="en-US" sz="1900" dirty="0" err="1"/>
              <a:t>Centerwest</a:t>
            </a:r>
            <a:r>
              <a:rPr lang="en-US" sz="1900" dirty="0"/>
              <a:t> and Northern regions of country and Brazilian </a:t>
            </a:r>
            <a:r>
              <a:rPr lang="en-US" sz="1900" dirty="0" smtClean="0"/>
              <a:t>Congress. </a:t>
            </a:r>
            <a:endParaRPr lang="en-US" sz="1900" dirty="0"/>
          </a:p>
          <a:p>
            <a:pPr lvl="2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Large landholding patter (similar to Southern United States</a:t>
            </a:r>
            <a:r>
              <a:rPr lang="en-US" dirty="0" smtClean="0"/>
              <a:t>).</a:t>
            </a:r>
            <a:endParaRPr lang="en-US" dirty="0"/>
          </a:p>
          <a:p>
            <a:pPr lvl="3">
              <a:lnSpc>
                <a:spcPct val="120000"/>
              </a:lnSpc>
              <a:spcBef>
                <a:spcPts val="0"/>
              </a:spcBef>
            </a:pPr>
            <a:r>
              <a:rPr lang="en-US" sz="1900" dirty="0"/>
              <a:t>Non-regulated land and corruption in North and </a:t>
            </a:r>
            <a:r>
              <a:rPr lang="en-US" sz="1900" dirty="0" err="1"/>
              <a:t>Centerwest</a:t>
            </a:r>
            <a:r>
              <a:rPr lang="en-US" sz="1700" dirty="0"/>
              <a:t> has </a:t>
            </a:r>
            <a:r>
              <a:rPr lang="en-US" sz="1900" dirty="0"/>
              <a:t>led to confusing titling and rural </a:t>
            </a:r>
            <a:r>
              <a:rPr lang="en-US" sz="1900" dirty="0" smtClean="0"/>
              <a:t>violence. (</a:t>
            </a:r>
            <a:r>
              <a:rPr lang="en-US" sz="1900" i="1" dirty="0" smtClean="0"/>
              <a:t>Chico </a:t>
            </a:r>
            <a:r>
              <a:rPr lang="en-US" sz="1900" i="1" dirty="0"/>
              <a:t>Mendes</a:t>
            </a:r>
            <a:r>
              <a:rPr lang="en-US" sz="1900" dirty="0"/>
              <a:t> (Acre), </a:t>
            </a:r>
            <a:r>
              <a:rPr lang="en-US" sz="1900" i="1" dirty="0"/>
              <a:t>Sister Dorothy </a:t>
            </a:r>
            <a:r>
              <a:rPr lang="en-US" sz="1900" i="1" dirty="0" err="1"/>
              <a:t>Stang</a:t>
            </a:r>
            <a:r>
              <a:rPr lang="en-US" sz="1900" dirty="0"/>
              <a:t> (</a:t>
            </a:r>
            <a:r>
              <a:rPr lang="en-US" sz="1900" dirty="0" err="1"/>
              <a:t>Pará</a:t>
            </a:r>
            <a:r>
              <a:rPr lang="en-US" sz="1900" dirty="0" smtClean="0"/>
              <a:t>).</a:t>
            </a:r>
            <a:endParaRPr lang="en-US" sz="19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Inverse Land Occupation Patterns</a:t>
            </a:r>
            <a:endParaRPr lang="en-US" dirty="0"/>
          </a:p>
        </p:txBody>
      </p:sp>
      <p:sp>
        <p:nvSpPr>
          <p:cNvPr id="4" name="AutoShape 2" descr="data:image/jpeg;base64,/9j/4AAQSkZJRgABAQAAAQABAAD/2wCEAAkGBwgHBgkIBwgKCgkLDRYPDQwMDRsUFRAWIB0iIiAdHx8kKDQsJCYxJx8fLT0tMTU3Ojo6Iys/RD84QzQ5OjcBCgoKDQwNGg8PGjclHyU3Nzc3Nzc3Nzc3Nzc3Nzc3Nzc3Nzc3Nzc3Nzc3Nzc3Nzc3Nzc3Nzc3Nzc3Nzc3Nzc3N//AABEIAHAAjgMBIgACEQEDEQH/xAAcAAACAwEBAQEAAAAAAAAAAAAFBgIDBAcAAQj/xAA7EAACAQIFAgQEBAQFBAMAAAABAgMEEQAFEiExE0EGIlFhMnGBkRQjocEV0fDxJDNCseEHYnKSNENS/8QAFAEBAAAAAAAAAAAAAAAAAAAAAP/EABQRAQAAAAAAAAAAAAAAAAAAAAD/2gAMAwEAAhEDEQA/AO168RL4yCUjH3qYC5n3x4OMZne5x4PgNWvHg98Zte22PK5vgNJYYgzYhq9cRY7YDxbEdRxB29TiKOGvYg29DgLC+IM+2PhPtiDXwEHc9sUO5F8WPf0xmkJPbAfROQeceadjcYoOw3xDV88BqSQ7Y0pJtzjEp24xap9cBpaoUW8wx4VEd93H3wJjq0nOmmYSN3CsNh74yioqJD1hCTEqL1FVrtci5KjuBt9z8sAxCpiJt1Fv88WI6sNmB+RwrSVtOH0/iEDH3GF+Lx5lD50MsilEkjOsYlXaMsb6t+Nh972GA6Zf0OPqj1wvrPGV2Zf/AHxoSZQlll0n/wA7/vgDeIscChNxaVvo+IyyOB/mt/74BO/6oeLWySWGkp3jFTKmpTIdkF9zbuewwu+FPHVQlXEaurjkRiAd1BX7dsMuY5CuceIpZK2YoppIwFV9ROl3ubnj4h2wby/Isoy+naGPLqZkYedpoldm+ZP9sAyxzLIAbbEAg35xJiD3GFmp8S0tDQKKAxy2fQlvgUH+W+w9Mc8p/FeYZ5mEmuvqGQG6dPyheAALfPAdla3tioqDuN8DvDuqqy2m6lQzTJCvUIl1Ne3JHY7A43Ghs1zM59zY74CmXQG8xUH3OKiFbjC9T+IkjzyoyuqqR1Q/5LyeUOALkHsD3/tg9FUrI1gRq9C2AuCbbY+/XHhqJ4A+uMdXWpA+kgn5YAOZaDL8imlqLnqLd47iRr9hxa4v6bXwA8F5tTa1yqgq3eSCmWRpZhrMp1+be/A1AW22t6YI1mRxq4jWaoQyXcOkeyMCN79j/LCvnROUiDMZ4a1mifpsyhUZAbrcg8qw7E+huLYDf/1OQNBCqrRGqmGoOiaZOmLX5J7nn3xzGjl/BrURqyrHNTSRiR4gSSPNtvddwu/t9MMOaV02b5jPnEMElVRU8YhnljjY9NAbkLtbi/qN7nDPLS+HMy8GV1DRPBHLGvWRVB1Bz8JZiSxFzbm2x5wCn4Zz6qeVaarrZo3uNxdiR6gXBJ9hzbtbDrDVTBpEgzst0WKyWjkOhve18c18NIsBGY1tQYIogSmlmDSAbeW2+x79vXbHQFyzJq6iiZsxLy9MKk4n3U6RwRb+u2ALw1dRJbTnUbkC+llkFv0xLVmEurRmkJZefM4/bEcrykfg0LVR0sg1XkYgMAATe/Hlv9cZs1eLKZaWaZp5VkcKQGsunfzEYCxqiuo6+mmkzCKxWSLUWNhfS3cf9n642TeJHWnnj6kU79FtMYGz7fr9MBs0lo16b0rrTyKxmVrAqwCkG+/bVfCnnldKM0WTqFzFMArBdIta/b54BuyTxC2aUE0dZ+c0USxoph7kEXW/FgTxg/ms+V5fSdU0NOsk8ZUShFLRsotYtcnYkHnCA2an+JUoZCRJKoIudwdjb6HBZswXOcxakkqlggUJUGOCJNQvGPiJJuQCADbAMwqa2jo0mWrhjkqlQxy0sQQNGoOzAsQD514N7D2OLabMs9mmSOeselpZD/8AKqGijCKBfZSLk+xAxfTyJllE8MFSahqct0TOA3TIVjba1jsd/fAabxszyCpjaCnnI6csZbWshB2a1xZvvz32wAnx9Q5hT53BX5c61KOsdSJm0hUkQ/reykDc7+2GDwdn+X1FMsKWidwLwuTufrvf+vTCR46zioqc2kbzaICIyQ5IIUXJ59TwPtgG2aS08aTRLKksZSTzAi4DbnAfoVCui6k6bbC98IPjfOJ6LMDFHDWMARvFDqB2GDHhPxll2fqY4ZEjnW2qP0Y3Nh9j9sLXizKKvMcyeenzFoFZiQhJsB24OAa5A/TQsHdrG5iUAE+oudvrfC/4rjhmy/pVFI1TTsbyTPMiiOxH/wCmF/YD2wTra2NVP4eVUsuxZ9IX6Hf+hgZNUdSEiZleyK5RG8zE8X+mAUaLxHFk+XzZSHZokskSyWVGV9pFut9R3JDX+dsavEUGSVsejI83poYiuhqZ21APYkPdrlLnSDb4u+FDxlFFFmirFGkSui+QNfSbDnfm1h249b4a8uyfJpMkglqaemkq3ijcmTyamYXK3HG3bbkYBMizGNq9TmMcVXHFEY4IluI09BYc79vXEmYU12ymeVWfVHNA4O2GTOPD2WSZVNUZWKeKppVEh87Bm02uoHB5Pa97b9iMoMmk8RZZU1skuivQsYo7/wCbsH9N+T8r4AnlHiLNUy9UaqppY4xfpS/kud/XggfLt7Yvl8WQy0cEFTBKkZl1xzyeZbA+cBh8XpYYryTwPT1zyfip5YXSUqIw9zttvcG1jsfkTjL4oym+XSyR5jJJ+BN46efTcoTYlCANtwbYD7necw5hCJ4EtcSAaXGpOAtxY8/Mc7+2tsv/AIhUV8fkW00c0RfZ9Nwr2W19gDcG2E6Z+nRwdKLRIyBllQkahc3H0N/tg54Wq6tc0phOsi0yqVVTuNRFyR3AJJPpucAc/hdLWQ08uUB6hopnDXe3USxsBf3Wwue/yxLKcio8pWoo6eqjkzNlGslrL8anQo9tBBb39BjP4bz6XKXqetSI5hEhlp+uFNrBhxyPMbdr/IYy+HMwpI4a2pzAf4woZIEjWw6haxvYbmxvuTzgH7NDMtKtRO0canqFlSUsGvGx3BUemESlosmlkpczhmhlBkJb8TaMEg82LHjba1sPtXTGtho0eS0McqtKjLcyDRa3t8V/occ0y/w9RSVUks6I9JyFgqQzJbTewa1z5hYX41DcjAaMzQxrS1UwipoK8SmPpkCPkDy24tf2xSs/8YppRHMJqjpgBWJuPNbc/XBury7Ja0RZZlsRWoEb3CytIVawAYi5C+VmNhsbDuDaOSUFTlXhFMypqVJZxOXMU0RIJDW8w7WXVzxgLfDHhyRc0MWjRKYjZiLFHA/LAYbdgxtvbY+7NVVgekp5ZAtpAGKyqAL6RuPMPXGzICUhTNHZDPKrOrqBdtVzpB3GwsNOx2xjrpFpXiURU7SRxLGxZ2HAG1uP3wFE9bPBEUfK5nDeWNrIX023JI5Nx2HYYRpM90zN+CWr6cgI/LjR3sBptf0Dd7Y6VXynWkRqCSwJ0BAWttc7n33OMAyXLwlRo/JFSAsyRqFD79gL2JGxPy74DkuZ1dLVU8FPBFN1Ymcsz/6r8bdj7YL5fmuYUtNCwyOaWAKCH/Msw2AIO+22HODIPD8PSnSNqaRXEhkWUgXvsdvvtbuMW0uUUVKY1pKmoqTBYwr1ReLtdNvQ23O/3wChQeKa1HaSTJQ9MtyAEctbhhfjg7m22KPD2fdMJRUtCqoU1sVbU7aVtvx3AO1jjoX8AaeK0OZ18Y1eYF7n3s3xD5Xti8+DMonVnrYvxbMQwZydXN+eWv7ntgF7w48We5RUTsyxsuvqDWFBLbsL3utzvxsCLYy5n4YorRpBSzQtJ5Ed5rtdbXBXf/u522Bvh1pfCuS0rRiHL0VksfPdyb3sCSbnbG/+FUySkmFG0gInkFwPbAcVzHw/W0qhFjMoQW1JxY+o/wBLc7HBDwflsz55KtfTysFh1QhkJW/APpx39/fHV5aCClppTDAvU3PlHf1tgHl9B1S0hZ4rspNl0l7D4ib97/7YBEXKTS+DqmeSkX8Y9SUlcDUwj1WIHttxgRS5fUQnWNYVRM+kG26xkrc/MgWx2eOigpUkan0Kr/Eum4Jud7cd8Xtl9G5RJYYn0lZApiBGri/zwA2CqplaOAXmqCFsqj4Lc399tx/PHL67w9mUVfMDGohEraWZgFtfa5+RG2O1/hoWUIFG+5sLC3piitihjPVTQu+onQCb8D9sAseBvDJipKueaciSWIqjRPbpgjkbDe+/ccYbHoI8syubpRhaOngZ9CqWc2U33J39Bj5l1gdpkIY2by8j+jg3HPD0ijkSXNioFxgMuXUAalbqhWSZlmItsGPmPPvb9fXC14iommkJjgJKyf8A2MWU7elxvt9LnDka+njRpNoVXm4sDhSznxTlkFX0nlkkktcWU6Qv2wEJ1pPxhk1xq7cMpsx/oHviqoNO8xikA1k2W/BO5tb5YpzJEYLPTWRLXkUWIvYgCx9ze/b3wEZqhWlaaVJiQztEVCmFSb2I31Eeo3J9r4DZmNJTGWMsylFswUtsQfYCxH7g/PFytTUjRyySGNS6iMnVa3I2G1r72wvyUySVBRBM6EAiNZQhGq+h1Nxa++3Ox9sH8ng0CN7+VohqEqfBba5Yjc7b3OAN5fNFJo0zdZHUEWT5ci+/zwTICQmTqoQbBQdiCD629P8AfAigEYpQY3MukmRZEUqTa/msBwd+PucXwwSTRJ1Jo55GKt+UfKpIO3HHvzgLnh01JnQkM/8AmHWe3z24t6YtlrYjSuV0Fr2bVsNux/ljPWUjqQVUsX2YXNrWPPvx3wJnpqkZzDTOb0gXqkKQFUhuNyL6hsfc3wB2CZX6skrgqxBUFN7WxJollhXcME2NuTbnb54+0sV4UkhcyFlUO7DexsNvTjj5+97hFVJriieNYXuRIeUN/T5/74CmOAxFR012OxI9e/649PrCqq99jv8AF/x/vjdFA7XE0ms8grt/fnE4aJQbSoNS3sQON7j+vbAL8axqTqd+mhI5JsB67Wvx+uJzyrJ/hnSRWLXW197Xvf7YKChZKhHiVO+97WBO5G2+/bF8EAVWVuQb3PI34+l7YANBQS00qhowYlQ7qfNwe3f2xrp6BkkklYtYoANJ3G3IJ9bDG4yCnZTUFVlsdKg8gb7D5WxfAySRqY3HtYcDADpMrldEvVMQHXVq9vTbv64H5x4apZwr1MrIdW5VSbn7g+uGNoz5g0cmi2ldJ7ft/wA4yx0UMjf4h2JjuAS9zub22+Q+2Aw1OXRbmGIFiSQWuNyfXA3pFHVWVXkAs2pd+Dc3/cj54YquRGp1kXUyyfCRyQe+2AtWOrMNRYqTvY7fr2/ngMFPTQwkCKBJNPxsIx5j3At39h+t7YzyUy5hKqvJJGkYBNOpsXsRYkjcgEDnm3oTgk2XRVF/zXjkZAGYbhtrDbvxi1OnRyKguELWAbYavrgM6ZfTy1K1FSrrVlGjBe5XzNvffSeB+mDNJRQRIksXmqAh/MsBqO1yeLXIF8QopHCIwhbzXBB7W2PbjGmSkl06oSqAg3U2Gn5Gxt+uA0LHraRWNxwVP7ftiuoRkppunTdZ2Nxxv7YzpOKOMyTMQmjWTpbfubnH2kzIV8cbU4F9ZBsd9IHPy3H3wFsl3toXQ6gXB3vbt/z9sSEi1SSw00oWddjY3sfr2xOaIsjqh0lwRcb298ejdZCSCCytZyGH6+/bAUU34uOUayssDKbaVsVPp/fvgi7kKACCw7HA2JXWollgnuhOkxltgRixVH4nrESoFBWwa6m/e3rtzgJzzSHT0QhYHdWNjb1GKqhykZDMvVKnSONf0x6eQQzBA3le+m/Yj3++K5aoh9Pwkbk6tt8ApU1UMxzwiqmmhVFYeZSm9yByLA7b2w2gShLRIEsBdhvqtse3OMv4SBZerDTxxurFg6/6if78cXxfGJmmMksi27Jbj1/r+WALQEqq/bnE0JWRtIYdyeb/AHxkSQuQgOkjc3PPti8RXuHdivY6sB//2Q=="/>
          <p:cNvSpPr>
            <a:spLocks noChangeAspect="1" noChangeArrowheads="1"/>
          </p:cNvSpPr>
          <p:nvPr/>
        </p:nvSpPr>
        <p:spPr bwMode="auto">
          <a:xfrm>
            <a:off x="155575" y="-509588"/>
            <a:ext cx="1352550" cy="10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597EE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290" y="2514600"/>
            <a:ext cx="1642383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655" y="4191000"/>
            <a:ext cx="1440018" cy="1383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33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981200"/>
            <a:ext cx="7315199" cy="4953000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dirty="0"/>
              <a:t>Slavery was equally brutal and dehumanizing in both countries  but had key </a:t>
            </a:r>
            <a:r>
              <a:rPr lang="en-US" sz="2000" dirty="0" smtClean="0"/>
              <a:t>differences.</a:t>
            </a:r>
            <a:endParaRPr lang="en-US" sz="2000" dirty="0"/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Brazil brought 10 </a:t>
            </a:r>
            <a:r>
              <a:rPr lang="en-US" sz="2000" dirty="0"/>
              <a:t>times more </a:t>
            </a:r>
            <a:r>
              <a:rPr lang="en-US" sz="2000" dirty="0" smtClean="0"/>
              <a:t>slaves and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dirty="0" smtClean="0">
                <a:solidFill>
                  <a:schemeClr val="tx1">
                    <a:lumMod val="75000"/>
                  </a:schemeClr>
                </a:solidFill>
              </a:rPr>
              <a:t>      (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due to distance and cost)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Despite claims by </a:t>
            </a:r>
            <a:r>
              <a:rPr lang="en-US" sz="2000" i="1" dirty="0" smtClean="0">
                <a:solidFill>
                  <a:schemeClr val="tx2">
                    <a:lumMod val="75000"/>
                  </a:schemeClr>
                </a:solidFill>
              </a:rPr>
              <a:t>Gilberto Freire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, Brazil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 </a:t>
            </a:r>
            <a:r>
              <a:rPr lang="en-US" sz="2000" dirty="0" smtClean="0"/>
              <a:t>   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implemented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more brutal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model.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pPr marL="623888" lvl="3" indent="-3429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average life span of slaves in Brazil </a:t>
            </a:r>
            <a:r>
              <a:rPr lang="en-US" dirty="0" smtClean="0"/>
              <a:t>was only </a:t>
            </a:r>
            <a:r>
              <a:rPr lang="en-US" dirty="0"/>
              <a:t>20 years </a:t>
            </a:r>
            <a:r>
              <a:rPr lang="en-US" dirty="0" smtClean="0"/>
              <a:t>worked to death easily </a:t>
            </a:r>
            <a:r>
              <a:rPr lang="en-US" dirty="0"/>
              <a:t>replaced by new </a:t>
            </a:r>
            <a:r>
              <a:rPr lang="en-US" dirty="0" smtClean="0"/>
              <a:t>ones.</a:t>
            </a:r>
            <a:endParaRPr lang="en-US" sz="1400" dirty="0"/>
          </a:p>
          <a:p>
            <a:pPr marL="623888" lvl="3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dirty="0"/>
              <a:t>average slave in Brazil only lived 3 years after arrival </a:t>
            </a:r>
            <a:r>
              <a:rPr lang="en-US" dirty="0" smtClean="0"/>
              <a:t>in country.</a:t>
            </a:r>
            <a:endParaRPr lang="en-US" sz="1400"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Brazilian slave owners discouraged </a:t>
            </a:r>
            <a:r>
              <a:rPr lang="en-US" sz="2000" dirty="0" smtClean="0"/>
              <a:t>procreation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/>
              <a:t> </a:t>
            </a:r>
            <a:r>
              <a:rPr lang="en-US" sz="2000" dirty="0" smtClean="0"/>
              <a:t>    among slaves and fought family cohesion.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Slaves in US were acculturated more quickly into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white culture and religion.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Key role of religion in US </a:t>
            </a:r>
            <a:r>
              <a:rPr lang="en-US" sz="1800" dirty="0" smtClean="0">
                <a:solidFill>
                  <a:schemeClr val="tx1">
                    <a:lumMod val="75000"/>
                  </a:schemeClr>
                </a:solidFill>
              </a:rPr>
              <a:t>African-American communities.</a:t>
            </a:r>
            <a:endParaRPr lang="en-US" sz="1800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Differing Approaches To Slavery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362200"/>
            <a:ext cx="2518720" cy="159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684" y="5181600"/>
            <a:ext cx="2054316" cy="1221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82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2362200"/>
            <a:ext cx="6248400" cy="4800600"/>
          </a:xfrm>
        </p:spPr>
        <p:txBody>
          <a:bodyPr>
            <a:normAutofit fontScale="70000" lnSpcReduction="20000"/>
          </a:bodyPr>
          <a:lstStyle/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900" dirty="0"/>
              <a:t>Brazilian racism different from US or South </a:t>
            </a:r>
            <a:r>
              <a:rPr lang="en-US" sz="2900" dirty="0" smtClean="0"/>
              <a:t>Africa.</a:t>
            </a:r>
            <a:endParaRPr lang="en-US" sz="2900" dirty="0"/>
          </a:p>
          <a:p>
            <a:pPr lvl="1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rgbClr val="0070C0"/>
                </a:solidFill>
              </a:rPr>
              <a:t>Discrimination </a:t>
            </a:r>
            <a:r>
              <a:rPr lang="en-US" sz="2600" dirty="0" smtClean="0">
                <a:solidFill>
                  <a:srgbClr val="0070C0"/>
                </a:solidFill>
              </a:rPr>
              <a:t>determined not </a:t>
            </a:r>
            <a:r>
              <a:rPr lang="en-US" sz="2600" dirty="0">
                <a:solidFill>
                  <a:srgbClr val="0070C0"/>
                </a:solidFill>
              </a:rPr>
              <a:t>by blood by but appearance and </a:t>
            </a:r>
            <a:r>
              <a:rPr lang="en-US" sz="2600" dirty="0" smtClean="0">
                <a:solidFill>
                  <a:srgbClr val="0070C0"/>
                </a:solidFill>
              </a:rPr>
              <a:t>class.</a:t>
            </a:r>
            <a:endParaRPr lang="en-US" sz="2600" dirty="0">
              <a:solidFill>
                <a:srgbClr val="0070C0"/>
              </a:solidFill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rgbClr val="0070C0"/>
                </a:solidFill>
              </a:rPr>
              <a:t>Overt discrimination or </a:t>
            </a:r>
            <a:r>
              <a:rPr lang="en-US" sz="2600" dirty="0" smtClean="0">
                <a:solidFill>
                  <a:srgbClr val="0070C0"/>
                </a:solidFill>
              </a:rPr>
              <a:t>segregation </a:t>
            </a:r>
            <a:r>
              <a:rPr lang="en-US" sz="2600" dirty="0">
                <a:solidFill>
                  <a:srgbClr val="0070C0"/>
                </a:solidFill>
              </a:rPr>
              <a:t>laws never enacted in Brazil like in </a:t>
            </a:r>
            <a:r>
              <a:rPr lang="en-US" sz="2600" dirty="0" smtClean="0">
                <a:solidFill>
                  <a:srgbClr val="0070C0"/>
                </a:solidFill>
              </a:rPr>
              <a:t>US and South Africa.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900" dirty="0"/>
              <a:t>Brutality of slavery and four centuries of class </a:t>
            </a:r>
            <a:r>
              <a:rPr lang="en-US" sz="2900" dirty="0" smtClean="0"/>
              <a:t>discrimination.</a:t>
            </a:r>
            <a:endParaRPr lang="en-US" sz="2900" dirty="0"/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rgbClr val="0070C0"/>
                </a:solidFill>
              </a:rPr>
              <a:t>Has led government to not invest in education and health care for the majority of Afro-descendants until recently, leaving the majority of poor disenfranchised.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900" dirty="0"/>
              <a:t>Even today and despite the 1988 constitution which promulgated universal </a:t>
            </a:r>
            <a:r>
              <a:rPr lang="en-US" sz="2900" dirty="0" smtClean="0"/>
              <a:t>equality. </a:t>
            </a:r>
            <a:endParaRPr lang="en-US" sz="2900" dirty="0"/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rgbClr val="0070C0"/>
                </a:solidFill>
              </a:rPr>
              <a:t>Afro-descendants do not feel the full  benefit of  citizenship and the fair application of the rule of law.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Similar </a:t>
            </a:r>
            <a:r>
              <a:rPr lang="en-US" dirty="0" smtClean="0"/>
              <a:t>/ </a:t>
            </a:r>
            <a:r>
              <a:rPr lang="en-US" dirty="0" smtClean="0"/>
              <a:t>Distinct Racism Legacy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2240835"/>
            <a:ext cx="2165035" cy="14045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5618" y="3856720"/>
            <a:ext cx="1624997" cy="1278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5575" y="5346208"/>
            <a:ext cx="2181225" cy="111839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6747" y="2057400"/>
            <a:ext cx="7019081" cy="5181600"/>
          </a:xfrm>
        </p:spPr>
        <p:txBody>
          <a:bodyPr>
            <a:normAutofit fontScale="70000" lnSpcReduction="20000"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US" sz="3600" dirty="0" smtClean="0"/>
              <a:t>Distinct Governance Models</a:t>
            </a:r>
            <a:endParaRPr lang="en-US" sz="33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900" dirty="0" smtClean="0"/>
              <a:t>Portuguese colony imposed centralized &amp; hierarchical governance structure.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700" dirty="0" smtClean="0"/>
              <a:t>Lack of ‘real transitions’ kept unequal rural structures intact and did not encourage industrialization.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900" dirty="0" smtClean="0"/>
              <a:t>British allowed for more community-based governance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700" dirty="0" smtClean="0"/>
              <a:t>Independence and civil war led to social reforms and industrialization.</a:t>
            </a:r>
            <a:endParaRPr lang="en-US" sz="2700" dirty="0"/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600" dirty="0" smtClean="0"/>
              <a:t>Different Religious Experiences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900" dirty="0" smtClean="0"/>
              <a:t>Catholic </a:t>
            </a:r>
            <a:r>
              <a:rPr lang="en-US" sz="2900" dirty="0"/>
              <a:t>church in Brazil was </a:t>
            </a:r>
            <a:r>
              <a:rPr lang="en-US" sz="2900" dirty="0" smtClean="0"/>
              <a:t>hierarchical, supported traditional values, unequal class structure, and slavery.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900" dirty="0" smtClean="0"/>
              <a:t>Protestant churches in US was decentralized, promoted social reforms, emphasized entrepreneurship, and fueled abolition movement. 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Governance / Religion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129" y="4843670"/>
            <a:ext cx="1414671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999" y="5791200"/>
            <a:ext cx="1506661" cy="981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86200" y="-3318432"/>
            <a:ext cx="2743200" cy="16007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372475" y="-4124325"/>
            <a:ext cx="4701146" cy="2743200"/>
          </a:xfrm>
          <a:prstGeom prst="rect">
            <a:avLst/>
          </a:prstGeom>
        </p:spPr>
      </p:pic>
      <p:pic>
        <p:nvPicPr>
          <p:cNvPr id="11" name="Picture 10" descr="https://marcosnapolitano.files.wordpress.com/2011/03/sagracaopedroi-debret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61" y="2311588"/>
            <a:ext cx="1538562" cy="865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7118" y="3438144"/>
            <a:ext cx="1528814" cy="96499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87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2362200"/>
            <a:ext cx="8763000" cy="4648200"/>
          </a:xfrm>
        </p:spPr>
        <p:txBody>
          <a:bodyPr>
            <a:normAutofit fontScale="70000" lnSpcReduction="20000"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US" sz="2800" dirty="0"/>
              <a:t>Identical but distinct government </a:t>
            </a:r>
            <a:r>
              <a:rPr lang="en-US" sz="2800" dirty="0" smtClean="0"/>
              <a:t>systems.</a:t>
            </a:r>
            <a:endParaRPr lang="en-US" sz="21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Presidential </a:t>
            </a:r>
            <a:r>
              <a:rPr lang="en-US" sz="2400" dirty="0" smtClean="0"/>
              <a:t>forms </a:t>
            </a:r>
            <a:r>
              <a:rPr lang="en-US" sz="2400" dirty="0"/>
              <a:t>of </a:t>
            </a:r>
            <a:r>
              <a:rPr lang="en-US" sz="2400" dirty="0" smtClean="0"/>
              <a:t>government.</a:t>
            </a:r>
            <a:endParaRPr lang="en-US" sz="20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Separation of </a:t>
            </a:r>
            <a:r>
              <a:rPr lang="en-US" sz="2400" dirty="0" smtClean="0"/>
              <a:t>powers.</a:t>
            </a:r>
            <a:endParaRPr lang="en-US" sz="2000" dirty="0"/>
          </a:p>
          <a:p>
            <a:pPr lvl="2"/>
            <a:r>
              <a:rPr lang="en-US" sz="2300" dirty="0"/>
              <a:t>Executive / Legislative / </a:t>
            </a:r>
            <a:r>
              <a:rPr lang="en-US" sz="2300" dirty="0" smtClean="0"/>
              <a:t>Judiciary.</a:t>
            </a:r>
            <a:endParaRPr lang="en-US" sz="2300" dirty="0"/>
          </a:p>
          <a:p>
            <a:pPr marL="301943" lvl="1" indent="0">
              <a:buNone/>
            </a:pPr>
            <a:endParaRPr lang="en-US" sz="23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600" dirty="0"/>
              <a:t>On other hand, Brazil’s electronic election technology being copied </a:t>
            </a:r>
            <a:r>
              <a:rPr lang="en-US" sz="2600" dirty="0" smtClean="0"/>
              <a:t>by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dirty="0"/>
              <a:t> </a:t>
            </a:r>
            <a:r>
              <a:rPr lang="en-US" sz="2600" dirty="0" smtClean="0"/>
              <a:t>    some </a:t>
            </a:r>
            <a:r>
              <a:rPr lang="en-US" sz="2600" dirty="0"/>
              <a:t>US </a:t>
            </a:r>
            <a:r>
              <a:rPr lang="en-US" sz="2600" dirty="0" smtClean="0"/>
              <a:t>states.</a:t>
            </a:r>
            <a:endParaRPr lang="en-US" dirty="0"/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600" dirty="0"/>
              <a:t>The sense, however, is that Brazil copied the US’s political </a:t>
            </a:r>
            <a:r>
              <a:rPr lang="en-US" sz="2600" i="1" dirty="0"/>
              <a:t>hardware</a:t>
            </a:r>
            <a:r>
              <a:rPr lang="en-US" sz="2600" dirty="0"/>
              <a:t> </a:t>
            </a:r>
            <a:endParaRPr lang="en-US" sz="2600" dirty="0" smtClean="0"/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600" dirty="0"/>
              <a:t> </a:t>
            </a:r>
            <a:r>
              <a:rPr lang="en-US" sz="2600" dirty="0" smtClean="0"/>
              <a:t>    (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structure and institutions</a:t>
            </a:r>
            <a:r>
              <a:rPr lang="en-US" sz="2600" dirty="0"/>
              <a:t>) but not its </a:t>
            </a:r>
            <a:r>
              <a:rPr lang="en-US" sz="2600" i="1" dirty="0"/>
              <a:t>software </a:t>
            </a:r>
            <a:r>
              <a:rPr lang="en-US" sz="2600" dirty="0"/>
              <a:t>(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democratic 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     governance</a:t>
            </a:r>
            <a:r>
              <a:rPr lang="en-US" sz="2600" dirty="0"/>
              <a:t>)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2600" dirty="0" smtClean="0"/>
              <a:t>Opposite origins: from bottom-up vs. top down </a:t>
            </a:r>
            <a:endParaRPr lang="en-US" sz="2600" dirty="0"/>
          </a:p>
          <a:p>
            <a:pPr marL="625475" lvl="1" indent="0">
              <a:buNone/>
            </a:pPr>
            <a:r>
              <a:rPr lang="en-US" sz="2600" dirty="0"/>
              <a:t>UNITED STATES:  federal government established by independent colonies.</a:t>
            </a:r>
          </a:p>
          <a:p>
            <a:pPr marL="625475" lvl="1" indent="0">
              <a:buNone/>
            </a:pPr>
            <a:r>
              <a:rPr lang="en-US" sz="2500" dirty="0" smtClean="0"/>
              <a:t>BRAZIL</a:t>
            </a:r>
            <a:r>
              <a:rPr lang="en-US" sz="2500" dirty="0"/>
              <a:t>: the federal government created the states through elite </a:t>
            </a:r>
            <a:r>
              <a:rPr lang="en-US" sz="2500" dirty="0" smtClean="0"/>
              <a:t>patronage.</a:t>
            </a:r>
            <a:endParaRPr lang="en-US" sz="2500" dirty="0"/>
          </a:p>
          <a:p>
            <a:pPr marL="301943" lvl="1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Similar/Contrasting Political Systems</a:t>
            </a:r>
            <a:endParaRPr lang="en-US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743200"/>
            <a:ext cx="1676400" cy="852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2743200"/>
            <a:ext cx="1600200" cy="851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95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1" y="2057400"/>
            <a:ext cx="7086600" cy="5029200"/>
          </a:xfrm>
        </p:spPr>
        <p:txBody>
          <a:bodyPr>
            <a:normAutofit fontScale="70000" lnSpcReduction="20000"/>
          </a:bodyPr>
          <a:lstStyle/>
          <a:p>
            <a:pPr lv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600" dirty="0"/>
              <a:t>American independence movement influenced </a:t>
            </a:r>
            <a:r>
              <a:rPr lang="en-US" sz="2600" i="1" dirty="0" err="1"/>
              <a:t>Tiradentes</a:t>
            </a:r>
            <a:r>
              <a:rPr lang="en-US" sz="2600" i="1" dirty="0"/>
              <a:t> </a:t>
            </a:r>
            <a:r>
              <a:rPr lang="en-US" sz="2600" dirty="0"/>
              <a:t>and Brazilian independence </a:t>
            </a:r>
            <a:r>
              <a:rPr lang="en-US" sz="2600" dirty="0" smtClean="0"/>
              <a:t>movement.</a:t>
            </a:r>
            <a:endParaRPr lang="en-US" sz="2300" dirty="0"/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600" dirty="0" smtClean="0"/>
              <a:t>Mutual support during the 19</a:t>
            </a:r>
            <a:r>
              <a:rPr lang="en-US" sz="2600" baseline="30000" dirty="0" smtClean="0"/>
              <a:t>th</a:t>
            </a:r>
            <a:r>
              <a:rPr lang="en-US" sz="2600" dirty="0" smtClean="0"/>
              <a:t> Century.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400" dirty="0" smtClean="0"/>
              <a:t>In 1823 Brazil declared public support for the </a:t>
            </a:r>
            <a:r>
              <a:rPr lang="en-US" sz="2400" dirty="0"/>
              <a:t>Monroe Doctrine </a:t>
            </a:r>
            <a:r>
              <a:rPr lang="en-US" sz="2400" dirty="0" smtClean="0"/>
              <a:t> </a:t>
            </a:r>
          </a:p>
          <a:p>
            <a:pPr marL="301943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 smtClean="0"/>
              <a:t>     which was intended to reduce European influence in </a:t>
            </a:r>
            <a:r>
              <a:rPr lang="en-US" sz="2400" dirty="0"/>
              <a:t>the </a:t>
            </a:r>
            <a:r>
              <a:rPr lang="en-US" sz="2400" dirty="0" smtClean="0"/>
              <a:t>Americas.</a:t>
            </a:r>
            <a:endParaRPr lang="en-US" sz="2400" dirty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400" dirty="0" smtClean="0"/>
              <a:t>In 1824 the US was the first country to recognize Brazil’s declaration of independence from Portugal.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/>
              <a:t>In 1889 was the first country to recognize Brazil’s </a:t>
            </a:r>
            <a:r>
              <a:rPr lang="en-US" sz="2400" dirty="0"/>
              <a:t>F</a:t>
            </a:r>
            <a:r>
              <a:rPr lang="en-US" sz="2400" dirty="0" smtClean="0"/>
              <a:t>irst </a:t>
            </a:r>
            <a:r>
              <a:rPr lang="en-US" sz="2400" dirty="0"/>
              <a:t>R</a:t>
            </a:r>
            <a:r>
              <a:rPr lang="en-US" sz="2400" dirty="0" smtClean="0"/>
              <a:t>epublic</a:t>
            </a:r>
            <a:r>
              <a:rPr lang="en-US" sz="2400" dirty="0"/>
              <a:t>.</a:t>
            </a:r>
            <a:endParaRPr lang="en-US" sz="2400" dirty="0" smtClean="0"/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600" dirty="0" smtClean="0"/>
              <a:t>Close </a:t>
            </a:r>
            <a:r>
              <a:rPr lang="en-US" sz="2600" dirty="0"/>
              <a:t>collaboration during World War </a:t>
            </a:r>
            <a:r>
              <a:rPr lang="en-US" sz="2600" dirty="0" smtClean="0"/>
              <a:t>II.</a:t>
            </a:r>
            <a:endParaRPr lang="en-US" sz="2600" dirty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400" dirty="0"/>
              <a:t>Brazil only South American country to send troops to </a:t>
            </a:r>
            <a:r>
              <a:rPr lang="en-US" sz="2400" dirty="0" smtClean="0"/>
              <a:t>Europe.</a:t>
            </a:r>
            <a:endParaRPr lang="en-US" sz="2000" dirty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400" dirty="0"/>
              <a:t>US air force allowed to use bases in </a:t>
            </a:r>
            <a:r>
              <a:rPr lang="en-US" sz="2400" i="1" dirty="0"/>
              <a:t>Rio Grande do </a:t>
            </a:r>
            <a:r>
              <a:rPr lang="en-US" sz="2400" i="1" dirty="0" smtClean="0"/>
              <a:t>Norte</a:t>
            </a:r>
          </a:p>
          <a:p>
            <a:pPr marL="301943" lvl="1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i="1" dirty="0"/>
              <a:t> </a:t>
            </a:r>
            <a:r>
              <a:rPr lang="en-US" sz="2400" i="1" dirty="0" smtClean="0"/>
              <a:t>    </a:t>
            </a:r>
            <a:r>
              <a:rPr lang="en-US" sz="2400" dirty="0" smtClean="0"/>
              <a:t> </a:t>
            </a:r>
            <a:r>
              <a:rPr lang="en-US" sz="2400" dirty="0"/>
              <a:t>for African </a:t>
            </a:r>
            <a:r>
              <a:rPr lang="en-US" sz="2400" dirty="0" smtClean="0"/>
              <a:t>campaign.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600" dirty="0"/>
              <a:t>There has also been close collaboration on social </a:t>
            </a:r>
            <a:r>
              <a:rPr lang="en-US" sz="2600" dirty="0" smtClean="0"/>
              <a:t>policies </a:t>
            </a:r>
            <a:r>
              <a:rPr lang="en-US" sz="2600" dirty="0"/>
              <a:t>at </a:t>
            </a:r>
            <a:r>
              <a:rPr lang="en-US" sz="2600" dirty="0" smtClean="0"/>
              <a:t>times.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 err="1"/>
              <a:t>Fome</a:t>
            </a:r>
            <a:r>
              <a:rPr lang="en-US" sz="2400" dirty="0"/>
              <a:t> Zero program being based on the US. Food stamp Program.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Close Historic Relations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129" y="1743403"/>
            <a:ext cx="1447800" cy="173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974117"/>
            <a:ext cx="1734550" cy="1224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6886" y="5486400"/>
            <a:ext cx="1571950" cy="105561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38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981200"/>
            <a:ext cx="6400800" cy="4419600"/>
          </a:xfrm>
        </p:spPr>
        <p:txBody>
          <a:bodyPr>
            <a:normAutofit fontScale="92500" lnSpcReduction="20000"/>
          </a:bodyPr>
          <a:lstStyle/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 smtClean="0"/>
              <a:t>Military </a:t>
            </a:r>
            <a:r>
              <a:rPr lang="en-US" sz="2400" dirty="0"/>
              <a:t>Regime </a:t>
            </a:r>
            <a:endParaRPr lang="en-US" sz="2000" dirty="0"/>
          </a:p>
          <a:p>
            <a:pPr lvl="2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/>
              <a:t>Brazilian military followed US anti-communist cold war </a:t>
            </a:r>
            <a:r>
              <a:rPr lang="en-US" dirty="0" smtClean="0"/>
              <a:t>policies.</a:t>
            </a:r>
            <a:endParaRPr lang="en-US" sz="1800" dirty="0"/>
          </a:p>
          <a:p>
            <a:pPr lvl="2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/>
              <a:t>US supported 1964 military </a:t>
            </a:r>
            <a:r>
              <a:rPr lang="en-US" dirty="0" smtClean="0"/>
              <a:t>coup.</a:t>
            </a:r>
            <a:endParaRPr lang="en-US" sz="1800" dirty="0"/>
          </a:p>
          <a:p>
            <a:pPr lvl="2"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dirty="0"/>
              <a:t>Only tension was during Carter Administration around human rights issues and nuclear accord with </a:t>
            </a:r>
            <a:r>
              <a:rPr lang="en-US" dirty="0" smtClean="0"/>
              <a:t>Germany.</a:t>
            </a:r>
            <a:endParaRPr lang="en-US" sz="18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Presidential visits</a:t>
            </a:r>
            <a:endParaRPr lang="en-US" sz="2000" dirty="0"/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17 Brazilian presidents have visited the </a:t>
            </a:r>
            <a:r>
              <a:rPr lang="en-US" dirty="0" smtClean="0"/>
              <a:t>US.</a:t>
            </a:r>
            <a:endParaRPr lang="en-US" sz="1800" dirty="0"/>
          </a:p>
          <a:p>
            <a:pPr lvl="3"/>
            <a:r>
              <a:rPr lang="en-US" dirty="0" smtClean="0"/>
              <a:t>The first was D. Pedro II who travelled to US in 1870s to meet with Ulysses Grant</a:t>
            </a:r>
            <a:r>
              <a:rPr lang="en-US" sz="1600" dirty="0" smtClean="0"/>
              <a:t>.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 </a:t>
            </a:r>
            <a:r>
              <a:rPr lang="en-US" dirty="0" smtClean="0"/>
              <a:t>Lula visited 3 times.</a:t>
            </a:r>
            <a:endParaRPr lang="en-US" sz="1600" dirty="0" smtClean="0"/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 smtClean="0"/>
              <a:t>14 </a:t>
            </a:r>
            <a:r>
              <a:rPr lang="en-US" dirty="0"/>
              <a:t>US presidents have visited </a:t>
            </a:r>
            <a:r>
              <a:rPr lang="en-US" dirty="0" smtClean="0"/>
              <a:t>Brazil. </a:t>
            </a:r>
            <a:endParaRPr lang="en-US" sz="1800" dirty="0"/>
          </a:p>
          <a:p>
            <a:pPr lvl="3"/>
            <a:r>
              <a:rPr lang="en-US" dirty="0" smtClean="0"/>
              <a:t>George </a:t>
            </a:r>
            <a:r>
              <a:rPr lang="en-US" dirty="0"/>
              <a:t>W Bush visited twice and Obama </a:t>
            </a:r>
            <a:r>
              <a:rPr lang="en-US" dirty="0" smtClean="0"/>
              <a:t>once.</a:t>
            </a:r>
            <a:endParaRPr lang="en-US" sz="16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Recent</a:t>
            </a:r>
            <a:r>
              <a:rPr lang="en-US" dirty="0" smtClean="0"/>
              <a:t> Diplomatic Relations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045" y="2209800"/>
            <a:ext cx="146685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162" y="4800600"/>
            <a:ext cx="2130615" cy="137164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67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6700" y="2362200"/>
            <a:ext cx="8610600" cy="4267200"/>
          </a:xfrm>
        </p:spPr>
        <p:txBody>
          <a:bodyPr>
            <a:normAutofit fontScale="92500" lnSpcReduction="20000"/>
          </a:bodyPr>
          <a:lstStyle/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Cardoso was naturally friendly to the US having taught at 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 </a:t>
            </a:r>
            <a:r>
              <a:rPr lang="en-US" dirty="0" smtClean="0"/>
              <a:t>    several US universities during exile.</a:t>
            </a:r>
            <a:endParaRPr lang="en-US" sz="1800" dirty="0" smtClean="0"/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Lula was surprisingly pragmatic with US despite historic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 </a:t>
            </a:r>
            <a:r>
              <a:rPr lang="en-US" dirty="0" smtClean="0"/>
              <a:t>    anti-US stance and strong third world rhetoric.</a:t>
            </a:r>
            <a:endParaRPr lang="en-US" sz="1800" dirty="0" smtClean="0"/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 smtClean="0"/>
              <a:t>Surprisingly warm relations with Bush </a:t>
            </a:r>
          </a:p>
          <a:p>
            <a:pPr marL="301943" lvl="1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dirty="0"/>
              <a:t> </a:t>
            </a:r>
            <a:r>
              <a:rPr lang="en-US" sz="1800" dirty="0" smtClean="0"/>
              <a:t>    (both ‘gut’ politicians).</a:t>
            </a:r>
            <a:endParaRPr lang="en-US" sz="1400" dirty="0" smtClean="0"/>
          </a:p>
          <a:p>
            <a:pPr lvl="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Dilma’s relations with Obama began well but soured </a:t>
            </a:r>
          </a:p>
          <a:p>
            <a:pPr marL="301943" lvl="1" indent="0"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by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embarrassing revelations from ‘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</a:rPr>
              <a:t>wikileaks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’. 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 smtClean="0"/>
              <a:t>When </a:t>
            </a:r>
            <a:r>
              <a:rPr lang="en-US" sz="1800" dirty="0"/>
              <a:t>reading the many US Embassy cables leaked I felt </a:t>
            </a:r>
          </a:p>
          <a:p>
            <a:pPr marL="301943" lvl="1" indent="0">
              <a:spcBef>
                <a:spcPts val="0"/>
              </a:spcBef>
              <a:buNone/>
            </a:pPr>
            <a:r>
              <a:rPr lang="en-US" sz="1800" dirty="0"/>
              <a:t>      they showed progressive and knowledgeable analysis </a:t>
            </a:r>
          </a:p>
          <a:p>
            <a:pPr marL="301943" lvl="1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dirty="0"/>
              <a:t>       by US diplomats. 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Dilma had successful visit to Washington in 2015, 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/>
              <a:t> </a:t>
            </a:r>
            <a:r>
              <a:rPr lang="en-US" dirty="0" smtClean="0"/>
              <a:t>    but was overtaken by political crisis.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Recent Diplomatic Relations </a:t>
            </a:r>
            <a:r>
              <a:rPr lang="en-US" sz="2800" dirty="0" smtClean="0"/>
              <a:t>(cont.)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310"/>
          <a:stretch/>
        </p:blipFill>
        <p:spPr>
          <a:xfrm>
            <a:off x="7124702" y="5181600"/>
            <a:ext cx="1716155" cy="11932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013" y="3598100"/>
            <a:ext cx="1696403" cy="112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49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2057400"/>
            <a:ext cx="8077200" cy="4876800"/>
          </a:xfrm>
        </p:spPr>
        <p:txBody>
          <a:bodyPr>
            <a:normAutofit fontScale="85000" lnSpcReduction="20000"/>
          </a:bodyPr>
          <a:lstStyle/>
          <a:p>
            <a:pPr marL="287338" lvl="1" indent="-273050">
              <a:lnSpc>
                <a:spcPct val="120000"/>
              </a:lnSpc>
              <a:spcBef>
                <a:spcPts val="0"/>
              </a:spcBef>
            </a:pPr>
            <a:r>
              <a:rPr lang="en-US" sz="2400" dirty="0"/>
              <a:t>US is second largest </a:t>
            </a:r>
            <a:r>
              <a:rPr lang="en-US" sz="2400" i="1" dirty="0" smtClean="0"/>
              <a:t>importer</a:t>
            </a:r>
            <a:r>
              <a:rPr lang="en-US" sz="2400" dirty="0" smtClean="0"/>
              <a:t> </a:t>
            </a:r>
            <a:r>
              <a:rPr lang="en-US" sz="2400" dirty="0"/>
              <a:t>of Brazilian products </a:t>
            </a:r>
            <a:endParaRPr lang="en-US" sz="2400" dirty="0" smtClean="0"/>
          </a:p>
          <a:p>
            <a:pPr marL="14288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/>
              <a:t> </a:t>
            </a:r>
            <a:r>
              <a:rPr lang="en-US" sz="2400" dirty="0" smtClean="0"/>
              <a:t>    overall (China is first).</a:t>
            </a:r>
            <a:endParaRPr lang="en-US" sz="2000" dirty="0"/>
          </a:p>
          <a:p>
            <a:pPr marL="574675" lvl="3" indent="-2730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US is largest buyer of Brazilian manufacturing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products.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287338" lvl="1" indent="-2730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US is </a:t>
            </a:r>
            <a:r>
              <a:rPr lang="en-US" sz="2400" dirty="0" smtClean="0"/>
              <a:t>also second </a:t>
            </a:r>
            <a:r>
              <a:rPr lang="en-US" sz="2400" dirty="0"/>
              <a:t>largest </a:t>
            </a:r>
            <a:r>
              <a:rPr lang="en-US" sz="2400" i="1" dirty="0" smtClean="0"/>
              <a:t>exporter</a:t>
            </a:r>
            <a:r>
              <a:rPr lang="en-US" sz="2400" dirty="0" smtClean="0"/>
              <a:t> </a:t>
            </a:r>
            <a:r>
              <a:rPr lang="en-US" sz="2400" dirty="0"/>
              <a:t>to </a:t>
            </a:r>
            <a:r>
              <a:rPr lang="en-US" sz="2400" dirty="0" smtClean="0"/>
              <a:t>Brazil.</a:t>
            </a:r>
            <a:endParaRPr lang="en-US" sz="2000" dirty="0"/>
          </a:p>
          <a:p>
            <a:pPr marL="287338" lvl="1" indent="-273050">
              <a:lnSpc>
                <a:spcPct val="120000"/>
              </a:lnSpc>
              <a:spcBef>
                <a:spcPts val="0"/>
              </a:spcBef>
            </a:pPr>
            <a:r>
              <a:rPr lang="en-US" sz="2400" dirty="0"/>
              <a:t>Largest source of Direct Foreign Investment (FDI) into Brazil</a:t>
            </a:r>
            <a:endParaRPr lang="en-US" sz="2000" dirty="0"/>
          </a:p>
          <a:p>
            <a:pPr marL="579438" lvl="2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Brazil serves as headquarters for most of US firms doing business in </a:t>
            </a:r>
            <a:endParaRPr lang="en-US" dirty="0" smtClean="0"/>
          </a:p>
          <a:p>
            <a:pPr marL="350838" lvl="2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 </a:t>
            </a:r>
            <a:r>
              <a:rPr lang="en-US" dirty="0" smtClean="0"/>
              <a:t>    Latin America.</a:t>
            </a:r>
            <a:endParaRPr lang="en-US" sz="1800" dirty="0"/>
          </a:p>
          <a:p>
            <a:pPr marL="579438" lvl="2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American companies (automobiles, banking, food processing, </a:t>
            </a:r>
            <a:endParaRPr lang="en-US" dirty="0" smtClean="0"/>
          </a:p>
          <a:p>
            <a:pPr marL="350838" lvl="2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 smtClean="0"/>
              <a:t>     agriculture</a:t>
            </a:r>
            <a:r>
              <a:rPr lang="en-US" dirty="0"/>
              <a:t>, manufacturing) </a:t>
            </a:r>
            <a:r>
              <a:rPr lang="en-US" dirty="0" smtClean="0"/>
              <a:t>have heavy </a:t>
            </a:r>
            <a:r>
              <a:rPr lang="en-US" dirty="0"/>
              <a:t>presence in </a:t>
            </a:r>
            <a:r>
              <a:rPr lang="en-US" dirty="0" smtClean="0"/>
              <a:t>Brazil.</a:t>
            </a:r>
            <a:endParaRPr lang="en-US" sz="1800" dirty="0"/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Brazilian firms beginning to invest in US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 (JBS-</a:t>
            </a:r>
            <a:r>
              <a:rPr lang="en-US" i="1" dirty="0" err="1">
                <a:solidFill>
                  <a:schemeClr val="accent1">
                    <a:lumMod val="75000"/>
                  </a:schemeClr>
                </a:solidFill>
              </a:rPr>
              <a:t>Friboi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i="1" dirty="0" err="1">
                <a:solidFill>
                  <a:schemeClr val="accent1">
                    <a:lumMod val="75000"/>
                  </a:schemeClr>
                </a:solidFill>
              </a:rPr>
              <a:t>Ambev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Strong Brazil – US cooperation on alternative fuels (ethanol) </a:t>
            </a:r>
            <a:endParaRPr lang="en-US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01943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    and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aircraft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technology.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Brazil has growing number of large global companies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 marL="301943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i="1" dirty="0" smtClean="0">
                <a:solidFill>
                  <a:schemeClr val="accent6">
                    <a:lumMod val="75000"/>
                  </a:schemeClr>
                </a:solidFill>
              </a:rPr>
              <a:t>     </a:t>
            </a:r>
            <a:r>
              <a:rPr lang="en-US" sz="2000" i="1" dirty="0" err="1">
                <a:solidFill>
                  <a:schemeClr val="accent6">
                    <a:lumMod val="75000"/>
                  </a:schemeClr>
                </a:solidFill>
              </a:rPr>
              <a:t>Petrobras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(27th), </a:t>
            </a:r>
            <a:r>
              <a:rPr lang="en-US" sz="2000" i="1" dirty="0" err="1">
                <a:solidFill>
                  <a:schemeClr val="accent6">
                    <a:lumMod val="75000"/>
                  </a:schemeClr>
                </a:solidFill>
              </a:rPr>
              <a:t>Banco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accent6">
                    <a:lumMod val="75000"/>
                  </a:schemeClr>
                </a:solidFill>
              </a:rPr>
              <a:t>Itau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(42%), </a:t>
            </a:r>
            <a:r>
              <a:rPr lang="en-US" sz="2000" i="1" dirty="0" err="1">
                <a:solidFill>
                  <a:schemeClr val="accent6">
                    <a:lumMod val="75000"/>
                  </a:schemeClr>
                </a:solidFill>
              </a:rPr>
              <a:t>Banco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accent6">
                    <a:lumMod val="75000"/>
                  </a:schemeClr>
                </a:solidFill>
              </a:rPr>
              <a:t>Bradesco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(45%), </a:t>
            </a:r>
            <a:endParaRPr lang="en-US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01943" lvl="1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    or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31 or the world’s 2000 top companies.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Strong Economic Ties</a:t>
            </a:r>
            <a:endParaRPr lang="en-US" sz="4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410200"/>
            <a:ext cx="1852931" cy="125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376" y="2230056"/>
            <a:ext cx="2038093" cy="13513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2057" y="3879056"/>
            <a:ext cx="1632000" cy="123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1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Academic / Professional Experience</a:t>
            </a:r>
            <a:endParaRPr lang="en-US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439" y="4918643"/>
            <a:ext cx="1255319" cy="1405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877132"/>
            <a:ext cx="1284597" cy="1284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898" y="3097716"/>
            <a:ext cx="1282208" cy="153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918643"/>
            <a:ext cx="1447800" cy="1201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87674"/>
            <a:ext cx="1600200" cy="1041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094" y="3617726"/>
            <a:ext cx="2517711" cy="704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Bid slogan eng HR 300dpi RGB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9" t="1" r="9091" b="3440"/>
          <a:stretch/>
        </p:blipFill>
        <p:spPr bwMode="auto">
          <a:xfrm>
            <a:off x="6858000" y="4962407"/>
            <a:ext cx="1424517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/>
          <a:srcRect r="39459" b="-5106"/>
          <a:stretch/>
        </p:blipFill>
        <p:spPr>
          <a:xfrm>
            <a:off x="245913" y="3463585"/>
            <a:ext cx="2508091" cy="859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8858" y="2187014"/>
            <a:ext cx="5059942" cy="5577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46758" y="2080168"/>
            <a:ext cx="1924050" cy="1152525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8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2819400"/>
            <a:ext cx="8305800" cy="5105400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900" dirty="0"/>
              <a:t>While Brazil and US always claim that they have a common heritage and similar geopolitical interest, neither country </a:t>
            </a:r>
            <a:r>
              <a:rPr lang="en-US" sz="1900" dirty="0" smtClean="0"/>
              <a:t>seems willing </a:t>
            </a:r>
            <a:r>
              <a:rPr lang="en-US" sz="1900" dirty="0"/>
              <a:t>to take relationship to next </a:t>
            </a:r>
            <a:r>
              <a:rPr lang="en-US" sz="1900" dirty="0" smtClean="0"/>
              <a:t>level.</a:t>
            </a:r>
            <a:endParaRPr lang="en-US" sz="1700" dirty="0"/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700" dirty="0"/>
              <a:t>They often compete for influence in Latin America </a:t>
            </a:r>
            <a:endParaRPr lang="en-US" sz="1700" dirty="0" smtClean="0"/>
          </a:p>
          <a:p>
            <a:pPr marL="301943" lvl="1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700" dirty="0" smtClean="0"/>
              <a:t>     and </a:t>
            </a:r>
            <a:r>
              <a:rPr lang="en-US" sz="1700" dirty="0"/>
              <a:t>Brazil does not vote with US at the </a:t>
            </a:r>
            <a:r>
              <a:rPr lang="en-US" sz="1700" dirty="0" smtClean="0"/>
              <a:t>UN.</a:t>
            </a:r>
            <a:endParaRPr lang="en-US" sz="1700" dirty="0"/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900" dirty="0"/>
              <a:t>Trade differences over agricultural tariffs (e.g. cotton, </a:t>
            </a:r>
            <a:endParaRPr lang="en-US" sz="1900" dirty="0" smtClean="0"/>
          </a:p>
          <a:p>
            <a:pPr marL="0" lvl="0" indent="0">
              <a:spcBef>
                <a:spcPts val="0"/>
              </a:spcBef>
              <a:buNone/>
            </a:pPr>
            <a:r>
              <a:rPr lang="en-US" sz="1900" dirty="0"/>
              <a:t> </a:t>
            </a:r>
            <a:r>
              <a:rPr lang="en-US" sz="1900" dirty="0" smtClean="0"/>
              <a:t>    orange </a:t>
            </a:r>
            <a:r>
              <a:rPr lang="en-US" sz="1900" dirty="0"/>
              <a:t>juice) continue to keep relations cool in this area.</a:t>
            </a:r>
            <a:endParaRPr lang="en-US" sz="1700" dirty="0"/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700" dirty="0"/>
              <a:t>Haven’t signed a major trade agreement in over 20 </a:t>
            </a:r>
            <a:r>
              <a:rPr lang="en-US" sz="1700" dirty="0" smtClean="0"/>
              <a:t>years.</a:t>
            </a:r>
            <a:endParaRPr lang="en-US" sz="1700" dirty="0"/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700" dirty="0"/>
              <a:t>Brazil hesitant to open its economy to the US as it fears losing market </a:t>
            </a:r>
            <a:r>
              <a:rPr lang="en-US" sz="1700" dirty="0" smtClean="0"/>
              <a:t>share.</a:t>
            </a:r>
            <a:endParaRPr lang="en-US" sz="1500" dirty="0"/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900" dirty="0" smtClean="0"/>
              <a:t>Yet Brazil </a:t>
            </a:r>
            <a:r>
              <a:rPr lang="en-US" sz="1900" dirty="0"/>
              <a:t>and US have common interests in many </a:t>
            </a:r>
            <a:r>
              <a:rPr lang="en-US" sz="1900" dirty="0" smtClean="0"/>
              <a:t>areas.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700" dirty="0"/>
              <a:t>climate change, transnational drug trade, nuclear </a:t>
            </a:r>
            <a:r>
              <a:rPr lang="en-US" sz="1700" dirty="0" smtClean="0"/>
              <a:t>proliferation.</a:t>
            </a:r>
            <a:endParaRPr lang="en-US" sz="17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Challenges Going Forward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051" y="3810000"/>
            <a:ext cx="1943101" cy="12954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5079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2133600"/>
            <a:ext cx="5943600" cy="6012578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  <a:buClr>
                <a:srgbClr val="0F6FC6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latin typeface="Times New Roman"/>
                <a:ea typeface="Calibri"/>
                <a:cs typeface="Times New Roman"/>
              </a:rPr>
              <a:t>Country Entered Recession</a:t>
            </a:r>
            <a:endParaRPr lang="en-US" dirty="0">
              <a:latin typeface="Times New Roman"/>
              <a:ea typeface="Calibri"/>
              <a:cs typeface="Times New Roman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rgbClr val="0F6FC6"/>
              </a:buClr>
              <a:buFont typeface="Courier New" panose="02070309020205020404" pitchFamily="49" charset="0"/>
              <a:buChar char="o"/>
            </a:pPr>
            <a:r>
              <a:rPr lang="en-US" sz="1800" dirty="0">
                <a:latin typeface="Times New Roman"/>
                <a:ea typeface="Calibri"/>
                <a:cs typeface="Times New Roman"/>
              </a:rPr>
              <a:t>Economy </a:t>
            </a:r>
            <a:r>
              <a:rPr lang="en-US" sz="1800" dirty="0" smtClean="0">
                <a:latin typeface="Times New Roman"/>
                <a:ea typeface="Calibri"/>
                <a:cs typeface="Times New Roman"/>
              </a:rPr>
              <a:t>entered </a:t>
            </a:r>
            <a:r>
              <a:rPr lang="en-US" sz="1800" dirty="0">
                <a:latin typeface="Times New Roman"/>
                <a:ea typeface="Calibri"/>
                <a:cs typeface="Times New Roman"/>
              </a:rPr>
              <a:t>recession and GDP contracted 1.7% in third quarter of 2015.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800" dirty="0" smtClean="0">
                <a:latin typeface="Times New Roman"/>
                <a:ea typeface="Calibri"/>
                <a:cs typeface="Times New Roman"/>
              </a:rPr>
              <a:t>Inflation increased </a:t>
            </a:r>
            <a:r>
              <a:rPr lang="en-US" sz="1800" dirty="0">
                <a:latin typeface="Times New Roman"/>
                <a:ea typeface="Calibri"/>
                <a:cs typeface="Times New Roman"/>
              </a:rPr>
              <a:t>steadily and stabilized at 9% — the highest rate since February 2003. 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800" dirty="0" smtClean="0">
                <a:latin typeface="Times New Roman"/>
                <a:ea typeface="Calibri"/>
                <a:cs typeface="Times New Roman"/>
              </a:rPr>
              <a:t>Standard </a:t>
            </a:r>
            <a:r>
              <a:rPr lang="en-US" sz="1800" dirty="0">
                <a:latin typeface="Times New Roman"/>
                <a:ea typeface="Calibri"/>
                <a:cs typeface="Times New Roman"/>
              </a:rPr>
              <a:t>&amp; Poor’s downgraded Brazil’s credit rating to </a:t>
            </a:r>
            <a:r>
              <a:rPr lang="en-US" sz="1800" dirty="0" smtClean="0">
                <a:latin typeface="Times New Roman"/>
                <a:ea typeface="Calibri"/>
                <a:cs typeface="Times New Roman"/>
              </a:rPr>
              <a:t>‘junk</a:t>
            </a:r>
            <a:r>
              <a:rPr lang="en-US" sz="1800" dirty="0">
                <a:latin typeface="Times New Roman"/>
                <a:ea typeface="Calibri"/>
                <a:cs typeface="Times New Roman"/>
              </a:rPr>
              <a:t>’ grade </a:t>
            </a:r>
            <a:r>
              <a:rPr lang="en-US" sz="1800" dirty="0" smtClean="0">
                <a:latin typeface="Times New Roman"/>
                <a:ea typeface="Calibri"/>
                <a:cs typeface="Times New Roman"/>
              </a:rPr>
              <a:t>in </a:t>
            </a:r>
            <a:r>
              <a:rPr lang="en-US" sz="1800" dirty="0">
                <a:latin typeface="Times New Roman"/>
                <a:ea typeface="Calibri"/>
                <a:cs typeface="Times New Roman"/>
              </a:rPr>
              <a:t>September 2015.  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rgbClr val="0070C0"/>
                </a:solidFill>
              </a:rPr>
              <a:t>Li</a:t>
            </a:r>
            <a:r>
              <a:rPr lang="en-US" sz="1800" dirty="0" smtClean="0">
                <a:latin typeface="Times New Roman"/>
                <a:ea typeface="Calibri"/>
                <a:cs typeface="Times New Roman"/>
              </a:rPr>
              <a:t>ke </a:t>
            </a:r>
            <a:r>
              <a:rPr lang="en-US" sz="1800" dirty="0">
                <a:latin typeface="Times New Roman"/>
                <a:ea typeface="Calibri"/>
                <a:cs typeface="Times New Roman"/>
              </a:rPr>
              <a:t>most developing economies, the Brazilian stock market has also performed poorly, with the </a:t>
            </a:r>
            <a:r>
              <a:rPr lang="en-US" sz="1800" i="1" dirty="0" err="1">
                <a:latin typeface="Times New Roman"/>
                <a:ea typeface="Calibri"/>
                <a:cs typeface="Times New Roman"/>
              </a:rPr>
              <a:t>Bovespa</a:t>
            </a:r>
            <a:r>
              <a:rPr lang="en-US" sz="18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800" dirty="0">
                <a:latin typeface="Times New Roman"/>
                <a:ea typeface="Calibri"/>
                <a:cs typeface="Times New Roman"/>
              </a:rPr>
              <a:t>index trending lower in the past three years. </a:t>
            </a:r>
          </a:p>
          <a:p>
            <a:pPr lvl="1">
              <a:spcBef>
                <a:spcPts val="0"/>
              </a:spcBef>
              <a:buClr>
                <a:srgbClr val="0F6FC6"/>
              </a:buClr>
              <a:buFont typeface="Courier New" panose="02070309020205020404" pitchFamily="49" charset="0"/>
              <a:buChar char="o"/>
            </a:pPr>
            <a:r>
              <a:rPr lang="en-US" sz="1800" dirty="0" smtClean="0">
                <a:latin typeface="Times New Roman"/>
                <a:ea typeface="Calibri"/>
                <a:cs typeface="Times New Roman"/>
              </a:rPr>
              <a:t>Brazilian </a:t>
            </a:r>
            <a:r>
              <a:rPr lang="en-US" sz="1800" dirty="0">
                <a:latin typeface="Times New Roman"/>
                <a:ea typeface="Calibri"/>
                <a:cs typeface="Times New Roman"/>
              </a:rPr>
              <a:t>Real </a:t>
            </a:r>
            <a:r>
              <a:rPr lang="en-US" sz="1800" dirty="0" smtClean="0">
                <a:latin typeface="Times New Roman"/>
                <a:ea typeface="Calibri"/>
                <a:cs typeface="Times New Roman"/>
              </a:rPr>
              <a:t>plummeted reaching </a:t>
            </a:r>
            <a:r>
              <a:rPr lang="en-US" sz="1800" dirty="0">
                <a:latin typeface="Times New Roman"/>
                <a:ea typeface="Calibri"/>
                <a:cs typeface="Times New Roman"/>
              </a:rPr>
              <a:t>its lowest </a:t>
            </a:r>
            <a:r>
              <a:rPr lang="en-US" sz="1800" dirty="0" smtClean="0">
                <a:latin typeface="Times New Roman"/>
                <a:ea typeface="Calibri"/>
                <a:cs typeface="Times New Roman"/>
              </a:rPr>
              <a:t>value </a:t>
            </a:r>
            <a:r>
              <a:rPr lang="en-US" sz="1800" dirty="0">
                <a:latin typeface="Times New Roman"/>
                <a:ea typeface="Calibri"/>
                <a:cs typeface="Times New Roman"/>
              </a:rPr>
              <a:t>against the US dollar since 2002 (US $1.00 = R$4,00</a:t>
            </a:r>
            <a:r>
              <a:rPr lang="en-US" sz="1800" dirty="0" smtClean="0">
                <a:latin typeface="Times New Roman"/>
                <a:ea typeface="Calibri"/>
                <a:cs typeface="Times New Roman"/>
              </a:rPr>
              <a:t>). </a:t>
            </a:r>
            <a:endParaRPr lang="en-US" sz="1800" dirty="0">
              <a:latin typeface="Times New Roman"/>
              <a:ea typeface="Calibri"/>
              <a:cs typeface="Times New Roman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Economic Downturn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580" y="2514600"/>
            <a:ext cx="1706516" cy="1066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876" y="3886200"/>
            <a:ext cx="1405924" cy="106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1831" y="5339071"/>
            <a:ext cx="2639769" cy="90932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329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828800"/>
            <a:ext cx="7010400" cy="525440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/>
                <a:ea typeface="Calibri"/>
                <a:cs typeface="Times New Roman"/>
              </a:rPr>
              <a:t>Large debate about whether the global financial crisis </a:t>
            </a:r>
            <a:endParaRPr lang="en-US" sz="2000" dirty="0" smtClean="0">
              <a:latin typeface="Times New Roman"/>
              <a:ea typeface="Calibri"/>
              <a:cs typeface="Times New Roman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smtClean="0">
                <a:latin typeface="Times New Roman"/>
                <a:ea typeface="Calibri"/>
                <a:cs typeface="Times New Roman"/>
              </a:rPr>
              <a:t>   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or irresponsible fiscal policies led to crisis.</a:t>
            </a:r>
          </a:p>
          <a:p>
            <a:pPr lvl="1">
              <a:spcBef>
                <a:spcPts val="0"/>
              </a:spcBef>
              <a:buClr>
                <a:srgbClr val="0F6FC6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70C0"/>
                </a:solidFill>
              </a:rPr>
              <a:t>Appointment of </a:t>
            </a:r>
            <a:r>
              <a:rPr lang="en-US" sz="1600" i="1" dirty="0">
                <a:solidFill>
                  <a:srgbClr val="0070C0"/>
                </a:solidFill>
              </a:rPr>
              <a:t>Joaquin Levy </a:t>
            </a:r>
            <a:r>
              <a:rPr lang="en-US" sz="1600" dirty="0">
                <a:solidFill>
                  <a:srgbClr val="0070C0"/>
                </a:solidFill>
              </a:rPr>
              <a:t>(orthodox economist) after reelection was acknowledgement by Dilma that she needed to turn to more traditional </a:t>
            </a:r>
            <a:r>
              <a:rPr lang="en-US" sz="1600" dirty="0" smtClean="0">
                <a:solidFill>
                  <a:srgbClr val="0070C0"/>
                </a:solidFill>
              </a:rPr>
              <a:t>economic policies of fiscal adjustment, raising taxes, and deficit reduction</a:t>
            </a:r>
            <a:r>
              <a:rPr lang="en-US" sz="1600" dirty="0">
                <a:solidFill>
                  <a:srgbClr val="0070C0"/>
                </a:solidFill>
              </a:rPr>
              <a:t>. </a:t>
            </a:r>
            <a:endParaRPr lang="en-US" sz="1600" dirty="0" smtClean="0">
              <a:solidFill>
                <a:srgbClr val="0070C0"/>
              </a:solidFill>
            </a:endParaRPr>
          </a:p>
          <a:p>
            <a:pPr lvl="1">
              <a:spcBef>
                <a:spcPts val="0"/>
              </a:spcBef>
              <a:buClr>
                <a:srgbClr val="0F6FC6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rgbClr val="0070C0"/>
                </a:solidFill>
              </a:rPr>
              <a:t>Levy, however, </a:t>
            </a:r>
            <a:r>
              <a:rPr lang="en-US" sz="1600" dirty="0">
                <a:solidFill>
                  <a:srgbClr val="0070C0"/>
                </a:solidFill>
              </a:rPr>
              <a:t>only lasted one year due to political pressure  and was </a:t>
            </a:r>
          </a:p>
          <a:p>
            <a:pPr marL="301943" lvl="1" indent="0">
              <a:spcBef>
                <a:spcPts val="0"/>
              </a:spcBef>
              <a:spcAft>
                <a:spcPts val="600"/>
              </a:spcAft>
              <a:buClr>
                <a:srgbClr val="0F6FC6"/>
              </a:buClr>
              <a:buNone/>
            </a:pPr>
            <a:r>
              <a:rPr lang="en-US" sz="1600" dirty="0" smtClean="0">
                <a:solidFill>
                  <a:srgbClr val="0070C0"/>
                </a:solidFill>
              </a:rPr>
              <a:t>      fired and rewarded with Managing </a:t>
            </a:r>
            <a:r>
              <a:rPr lang="en-US" sz="1600" dirty="0">
                <a:solidFill>
                  <a:srgbClr val="0070C0"/>
                </a:solidFill>
              </a:rPr>
              <a:t>Director </a:t>
            </a:r>
            <a:r>
              <a:rPr lang="en-US" sz="1600" dirty="0" smtClean="0">
                <a:solidFill>
                  <a:srgbClr val="0070C0"/>
                </a:solidFill>
              </a:rPr>
              <a:t>position at </a:t>
            </a:r>
            <a:r>
              <a:rPr lang="en-US" sz="1600" dirty="0">
                <a:solidFill>
                  <a:srgbClr val="0070C0"/>
                </a:solidFill>
              </a:rPr>
              <a:t>the World Bank.</a:t>
            </a:r>
          </a:p>
          <a:p>
            <a:pPr lvl="1">
              <a:spcBef>
                <a:spcPts val="0"/>
              </a:spcBef>
              <a:buClr>
                <a:srgbClr val="0F6FC6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rgbClr val="0070C0"/>
                </a:solidFill>
              </a:rPr>
              <a:t>He was replaced by </a:t>
            </a:r>
            <a:r>
              <a:rPr lang="en-US" sz="1600" i="1" dirty="0">
                <a:solidFill>
                  <a:srgbClr val="0070C0"/>
                </a:solidFill>
              </a:rPr>
              <a:t>Nelson </a:t>
            </a:r>
            <a:r>
              <a:rPr lang="en-US" sz="1600" i="1" dirty="0" smtClean="0">
                <a:solidFill>
                  <a:srgbClr val="0070C0"/>
                </a:solidFill>
              </a:rPr>
              <a:t>Barbosa</a:t>
            </a:r>
            <a:r>
              <a:rPr lang="en-US" sz="1600" dirty="0" smtClean="0">
                <a:solidFill>
                  <a:srgbClr val="0070C0"/>
                </a:solidFill>
              </a:rPr>
              <a:t> who is a left-leaning economist and  </a:t>
            </a:r>
          </a:p>
          <a:p>
            <a:pPr marL="301943" lvl="1" indent="0">
              <a:spcBef>
                <a:spcPts val="0"/>
              </a:spcBef>
              <a:spcAft>
                <a:spcPts val="1200"/>
              </a:spcAft>
              <a:buClr>
                <a:srgbClr val="0F6FC6"/>
              </a:buClr>
              <a:buNone/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closer </a:t>
            </a:r>
            <a:r>
              <a:rPr lang="en-US" sz="1600" dirty="0">
                <a:solidFill>
                  <a:srgbClr val="0070C0"/>
                </a:solidFill>
              </a:rPr>
              <a:t>to Dilma</a:t>
            </a:r>
            <a:r>
              <a:rPr lang="en-US" sz="1600" dirty="0" smtClean="0">
                <a:solidFill>
                  <a:srgbClr val="0070C0"/>
                </a:solidFill>
              </a:rPr>
              <a:t>.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F6FC6"/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Times New Roman"/>
                <a:ea typeface="Calibri"/>
                <a:cs typeface="Times New Roman"/>
              </a:rPr>
              <a:t>Masking 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the Crisis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rgbClr val="0F6FC6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rgbClr val="0070C0"/>
                </a:solidFill>
              </a:rPr>
              <a:t>Dilma put </a:t>
            </a:r>
            <a:r>
              <a:rPr lang="en-US" sz="1600" dirty="0">
                <a:solidFill>
                  <a:srgbClr val="0070C0"/>
                </a:solidFill>
              </a:rPr>
              <a:t>off the effects of the 2008 global economic crisis until after her November 2014 reelection.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rgbClr val="0F6FC6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70C0"/>
                </a:solidFill>
              </a:rPr>
              <a:t>Growing deficit was hidden through </a:t>
            </a:r>
            <a:r>
              <a:rPr lang="en-US" sz="1600" i="1" dirty="0">
                <a:solidFill>
                  <a:srgbClr val="0070C0"/>
                </a:solidFill>
              </a:rPr>
              <a:t>pedaladas fiscais  </a:t>
            </a:r>
            <a:r>
              <a:rPr lang="en-US" sz="1600" dirty="0">
                <a:solidFill>
                  <a:srgbClr val="0070C0"/>
                </a:solidFill>
              </a:rPr>
              <a:t>or creative </a:t>
            </a:r>
            <a:r>
              <a:rPr lang="en-US" sz="1600" dirty="0" smtClean="0">
                <a:solidFill>
                  <a:srgbClr val="0070C0"/>
                </a:solidFill>
              </a:rPr>
              <a:t>accounting by borrowing illegally from state banks.</a:t>
            </a:r>
            <a:endParaRPr lang="en-US" sz="1600" dirty="0">
              <a:solidFill>
                <a:srgbClr val="0070C0"/>
              </a:solidFill>
            </a:endParaRPr>
          </a:p>
          <a:p>
            <a:pPr lvl="1">
              <a:spcBef>
                <a:spcPts val="0"/>
              </a:spcBef>
              <a:buClr>
                <a:srgbClr val="0F6FC6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rgbClr val="0070C0"/>
                </a:solidFill>
              </a:rPr>
              <a:t>Government Increased </a:t>
            </a:r>
            <a:r>
              <a:rPr lang="en-US" sz="1600" dirty="0">
                <a:solidFill>
                  <a:srgbClr val="0070C0"/>
                </a:solidFill>
              </a:rPr>
              <a:t>spending on social programs and infrastructure before elections.</a:t>
            </a:r>
          </a:p>
          <a:p>
            <a:pPr marL="301943" lvl="1" indent="0">
              <a:lnSpc>
                <a:spcPct val="110000"/>
              </a:lnSpc>
              <a:spcBef>
                <a:spcPts val="0"/>
              </a:spcBef>
              <a:buClr>
                <a:srgbClr val="0F6FC6"/>
              </a:buClr>
              <a:buNone/>
            </a:pPr>
            <a:endParaRPr lang="en-US" sz="1800" dirty="0">
              <a:solidFill>
                <a:srgbClr val="0070C0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sz="1800" dirty="0" smtClean="0">
              <a:solidFill>
                <a:srgbClr val="0070C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Causes Of Economic Crisis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059" y="5257800"/>
            <a:ext cx="1493299" cy="990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058" y="3733800"/>
            <a:ext cx="1493299" cy="91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0059" y="2357536"/>
            <a:ext cx="1493298" cy="106689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163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Lava </a:t>
            </a:r>
            <a:r>
              <a:rPr lang="en-US" dirty="0" err="1" smtClean="0"/>
              <a:t>Jato</a:t>
            </a:r>
            <a:r>
              <a:rPr lang="en-US" dirty="0" smtClean="0"/>
              <a:t> Corruption Case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8118" y="2157057"/>
            <a:ext cx="7169004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843C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  <a:t>Petrolāo was launched by the Federal Police in March 2014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b="1" dirty="0">
                <a:solidFill>
                  <a:srgbClr val="0070C0"/>
                </a:solidFill>
              </a:rPr>
              <a:t>Coined </a:t>
            </a:r>
            <a:r>
              <a:rPr lang="en-US" sz="1600" b="1" i="1" dirty="0">
                <a:solidFill>
                  <a:srgbClr val="0070C0"/>
                </a:solidFill>
              </a:rPr>
              <a:t>Lava </a:t>
            </a:r>
            <a:r>
              <a:rPr lang="en-US" sz="1600" b="1" i="1" dirty="0" err="1">
                <a:solidFill>
                  <a:srgbClr val="0070C0"/>
                </a:solidFill>
              </a:rPr>
              <a:t>Jato</a:t>
            </a:r>
            <a:r>
              <a:rPr lang="en-US" sz="1600" b="1" i="1" dirty="0">
                <a:solidFill>
                  <a:srgbClr val="0070C0"/>
                </a:solidFill>
              </a:rPr>
              <a:t> </a:t>
            </a:r>
            <a:r>
              <a:rPr lang="en-US" sz="1600" b="1" dirty="0">
                <a:solidFill>
                  <a:srgbClr val="0070C0"/>
                </a:solidFill>
              </a:rPr>
              <a:t>due to the use of the </a:t>
            </a:r>
            <a:r>
              <a:rPr lang="en-US" sz="1600" b="1" i="1" dirty="0" err="1">
                <a:solidFill>
                  <a:srgbClr val="0070C0"/>
                </a:solidFill>
              </a:rPr>
              <a:t>Posto</a:t>
            </a:r>
            <a:r>
              <a:rPr lang="en-US" sz="1600" b="1" i="1" dirty="0">
                <a:solidFill>
                  <a:srgbClr val="0070C0"/>
                </a:solidFill>
              </a:rPr>
              <a:t> da Torre </a:t>
            </a:r>
            <a:r>
              <a:rPr lang="en-US" sz="1600" b="1" dirty="0" smtClean="0">
                <a:solidFill>
                  <a:srgbClr val="0070C0"/>
                </a:solidFill>
              </a:rPr>
              <a:t>(Gas </a:t>
            </a:r>
            <a:r>
              <a:rPr lang="en-US" sz="1600" b="1" dirty="0">
                <a:solidFill>
                  <a:srgbClr val="0070C0"/>
                </a:solidFill>
              </a:rPr>
              <a:t>Station) in Brasilia to launder bribes from Petrobras.  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b="1" dirty="0">
                <a:solidFill>
                  <a:srgbClr val="0070C0"/>
                </a:solidFill>
              </a:rPr>
              <a:t>It was discovered by chance when </a:t>
            </a:r>
            <a:r>
              <a:rPr lang="en-US" sz="1600" b="1" i="1" dirty="0" err="1" smtClean="0">
                <a:solidFill>
                  <a:srgbClr val="0070C0"/>
                </a:solidFill>
              </a:rPr>
              <a:t>doleiro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en-US" sz="1600" b="1" dirty="0">
                <a:solidFill>
                  <a:srgbClr val="0070C0"/>
                </a:solidFill>
              </a:rPr>
              <a:t>(black market dealer) </a:t>
            </a:r>
            <a:r>
              <a:rPr lang="en-US" sz="1600" b="1" i="1" dirty="0">
                <a:solidFill>
                  <a:srgbClr val="0070C0"/>
                </a:solidFill>
              </a:rPr>
              <a:t>Alberto Youssef </a:t>
            </a:r>
            <a:r>
              <a:rPr lang="en-US" sz="1600" b="1" dirty="0">
                <a:solidFill>
                  <a:srgbClr val="0070C0"/>
                </a:solidFill>
              </a:rPr>
              <a:t>bought a Land Rover </a:t>
            </a:r>
            <a:r>
              <a:rPr lang="en-US" sz="1600" b="1" dirty="0" err="1">
                <a:solidFill>
                  <a:srgbClr val="0070C0"/>
                </a:solidFill>
              </a:rPr>
              <a:t>Evoque</a:t>
            </a:r>
            <a:r>
              <a:rPr lang="en-US" sz="1600" b="1" dirty="0">
                <a:solidFill>
                  <a:srgbClr val="0070C0"/>
                </a:solidFill>
              </a:rPr>
              <a:t> for </a:t>
            </a:r>
            <a:r>
              <a:rPr lang="en-US" sz="1600" b="1" i="1" dirty="0">
                <a:solidFill>
                  <a:srgbClr val="0070C0"/>
                </a:solidFill>
              </a:rPr>
              <a:t>Paulo Roberto Costa</a:t>
            </a:r>
            <a:r>
              <a:rPr lang="en-US" sz="1600" b="1" dirty="0">
                <a:solidFill>
                  <a:srgbClr val="0070C0"/>
                </a:solidFill>
              </a:rPr>
              <a:t>, ex-director of Petrobras. 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b="1" dirty="0" smtClean="0">
                <a:solidFill>
                  <a:srgbClr val="0070C0"/>
                </a:solidFill>
              </a:rPr>
              <a:t>It </a:t>
            </a:r>
            <a:r>
              <a:rPr lang="en-US" sz="1600" b="1" dirty="0">
                <a:solidFill>
                  <a:srgbClr val="0070C0"/>
                </a:solidFill>
              </a:rPr>
              <a:t>e</a:t>
            </a:r>
            <a:r>
              <a:rPr lang="en-US" sz="1600" b="1" dirty="0" smtClean="0">
                <a:solidFill>
                  <a:srgbClr val="0070C0"/>
                </a:solidFill>
              </a:rPr>
              <a:t>xposed </a:t>
            </a:r>
            <a:r>
              <a:rPr lang="en-US" sz="1600" b="1" dirty="0">
                <a:solidFill>
                  <a:srgbClr val="0070C0"/>
                </a:solidFill>
              </a:rPr>
              <a:t>a </a:t>
            </a:r>
            <a:r>
              <a:rPr lang="en-US" sz="1600" b="1" dirty="0" smtClean="0">
                <a:solidFill>
                  <a:srgbClr val="0070C0"/>
                </a:solidFill>
              </a:rPr>
              <a:t>scheme </a:t>
            </a:r>
            <a:r>
              <a:rPr lang="en-US" sz="1600" b="1" dirty="0">
                <a:solidFill>
                  <a:srgbClr val="0070C0"/>
                </a:solidFill>
              </a:rPr>
              <a:t>designed to embezzle assets from Petrobras, which could be as high of $10 billion dollars. 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b="1" dirty="0">
                <a:solidFill>
                  <a:srgbClr val="0070C0"/>
                </a:solidFill>
              </a:rPr>
              <a:t>Considered the most serious corruption scandal in Brazilian history.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b="1" dirty="0">
                <a:solidFill>
                  <a:srgbClr val="0070C0"/>
                </a:solidFill>
              </a:rPr>
              <a:t>Led by young prosecutor </a:t>
            </a:r>
            <a:r>
              <a:rPr lang="en-US" sz="1600" b="1" dirty="0" smtClean="0">
                <a:solidFill>
                  <a:srgbClr val="0070C0"/>
                </a:solidFill>
              </a:rPr>
              <a:t>Sergio </a:t>
            </a:r>
            <a:r>
              <a:rPr lang="en-US" sz="1600" b="1" dirty="0">
                <a:solidFill>
                  <a:srgbClr val="0070C0"/>
                </a:solidFill>
              </a:rPr>
              <a:t>Moro from Paraná.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b="1" dirty="0" smtClean="0">
                <a:solidFill>
                  <a:srgbClr val="0070C0"/>
                </a:solidFill>
              </a:rPr>
              <a:t>Two key </a:t>
            </a:r>
            <a:r>
              <a:rPr lang="en-US" sz="1600" b="1" dirty="0">
                <a:solidFill>
                  <a:srgbClr val="0070C0"/>
                </a:solidFill>
              </a:rPr>
              <a:t>prosecutorial instrument </a:t>
            </a:r>
            <a:r>
              <a:rPr lang="en-US" sz="1600" b="1" dirty="0" smtClean="0">
                <a:solidFill>
                  <a:srgbClr val="0070C0"/>
                </a:solidFill>
              </a:rPr>
              <a:t>were introduced which allowed the investigations to prosper: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1600" b="1" dirty="0" err="1" smtClean="0">
                <a:solidFill>
                  <a:srgbClr val="002060"/>
                </a:solidFill>
              </a:rPr>
              <a:t>delaçāo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premiada</a:t>
            </a:r>
            <a:r>
              <a:rPr lang="en-US" sz="1600" b="1" dirty="0">
                <a:solidFill>
                  <a:srgbClr val="002060"/>
                </a:solidFill>
              </a:rPr>
              <a:t> or plea </a:t>
            </a:r>
            <a:r>
              <a:rPr lang="en-US" sz="1600" b="1" dirty="0" smtClean="0">
                <a:solidFill>
                  <a:srgbClr val="002060"/>
                </a:solidFill>
              </a:rPr>
              <a:t>bargaining;</a:t>
            </a:r>
          </a:p>
          <a:p>
            <a:pPr marL="1257300" lvl="2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srgbClr val="002060"/>
                </a:solidFill>
              </a:rPr>
              <a:t>jailing convicted persons after first appeal stage.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982" y="2368797"/>
            <a:ext cx="1452859" cy="831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982" y="3429000"/>
            <a:ext cx="1452859" cy="12139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967" y="4876800"/>
            <a:ext cx="1061310" cy="136683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3639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Going After the Corruptors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2253467"/>
            <a:ext cx="678180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843C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  <a:t>For the first time in history a corruption investigation has gone after the ‘corruptors’ and not just the ‘</a:t>
            </a:r>
            <a:r>
              <a:rPr lang="en-US" sz="2000" b="1" dirty="0" err="1" smtClean="0">
                <a:solidFill>
                  <a:srgbClr val="00843C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  <a:t>corruptees</a:t>
            </a:r>
            <a:r>
              <a:rPr lang="en-US" sz="2000" b="1" dirty="0" smtClean="0">
                <a:solidFill>
                  <a:srgbClr val="00843C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  <a:t>’ 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b="1" i="1" dirty="0" smtClean="0">
                <a:solidFill>
                  <a:srgbClr val="0070C0"/>
                </a:solidFill>
              </a:rPr>
              <a:t>Directly involved nine </a:t>
            </a:r>
            <a:r>
              <a:rPr lang="en-US" b="1" i="1" dirty="0">
                <a:solidFill>
                  <a:srgbClr val="0070C0"/>
                </a:solidFill>
              </a:rPr>
              <a:t>major Brazilian construction </a:t>
            </a:r>
            <a:r>
              <a:rPr lang="en-US" b="1" i="1" dirty="0" smtClean="0">
                <a:solidFill>
                  <a:srgbClr val="0070C0"/>
                </a:solidFill>
              </a:rPr>
              <a:t>firms</a:t>
            </a:r>
            <a:r>
              <a:rPr lang="en-US" sz="2400" b="1" dirty="0" smtClean="0">
                <a:solidFill>
                  <a:srgbClr val="00843C">
                    <a:lumMod val="75000"/>
                  </a:srgbClr>
                </a:solidFill>
                <a:latin typeface="Times New Roman"/>
                <a:cs typeface="Times New Roman"/>
              </a:rPr>
              <a:t>: </a:t>
            </a:r>
            <a:r>
              <a:rPr lang="en-US" b="1" i="1" dirty="0" smtClean="0">
                <a:solidFill>
                  <a:srgbClr val="0070C0"/>
                </a:solidFill>
              </a:rPr>
              <a:t>Camargo </a:t>
            </a:r>
            <a:r>
              <a:rPr lang="en-US" b="1" i="1" dirty="0">
                <a:solidFill>
                  <a:srgbClr val="0070C0"/>
                </a:solidFill>
              </a:rPr>
              <a:t>Correa, OAS, UTC, </a:t>
            </a:r>
            <a:r>
              <a:rPr lang="en-US" b="1" i="1" dirty="0" err="1">
                <a:solidFill>
                  <a:srgbClr val="0070C0"/>
                </a:solidFill>
              </a:rPr>
              <a:t>Odebrecht</a:t>
            </a:r>
            <a:r>
              <a:rPr lang="en-US" b="1" i="1" dirty="0">
                <a:solidFill>
                  <a:srgbClr val="0070C0"/>
                </a:solidFill>
              </a:rPr>
              <a:t>, Mendes Junior, </a:t>
            </a:r>
            <a:r>
              <a:rPr lang="en-US" b="1" i="1" dirty="0" err="1">
                <a:solidFill>
                  <a:srgbClr val="0070C0"/>
                </a:solidFill>
              </a:rPr>
              <a:t>Engevix</a:t>
            </a:r>
            <a:r>
              <a:rPr lang="en-US" b="1" i="1" dirty="0">
                <a:solidFill>
                  <a:srgbClr val="0070C0"/>
                </a:solidFill>
              </a:rPr>
              <a:t>, </a:t>
            </a:r>
            <a:r>
              <a:rPr lang="en-US" b="1" i="1" dirty="0" err="1">
                <a:solidFill>
                  <a:srgbClr val="0070C0"/>
                </a:solidFill>
              </a:rPr>
              <a:t>Queiroz</a:t>
            </a:r>
            <a:r>
              <a:rPr lang="en-US" b="1" i="1" dirty="0">
                <a:solidFill>
                  <a:srgbClr val="0070C0"/>
                </a:solidFill>
              </a:rPr>
              <a:t> </a:t>
            </a:r>
            <a:r>
              <a:rPr lang="en-US" b="1" i="1" dirty="0" err="1">
                <a:solidFill>
                  <a:srgbClr val="0070C0"/>
                </a:solidFill>
              </a:rPr>
              <a:t>Galvao</a:t>
            </a:r>
            <a:r>
              <a:rPr lang="en-US" b="1" i="1" dirty="0">
                <a:solidFill>
                  <a:srgbClr val="0070C0"/>
                </a:solidFill>
              </a:rPr>
              <a:t>, </a:t>
            </a:r>
            <a:r>
              <a:rPr lang="en-US" b="1" i="1" dirty="0" err="1">
                <a:solidFill>
                  <a:srgbClr val="0070C0"/>
                </a:solidFill>
              </a:rPr>
              <a:t>Iesa</a:t>
            </a:r>
            <a:r>
              <a:rPr lang="en-US" b="1" i="1" dirty="0">
                <a:solidFill>
                  <a:srgbClr val="0070C0"/>
                </a:solidFill>
              </a:rPr>
              <a:t> and </a:t>
            </a:r>
            <a:r>
              <a:rPr lang="en-US" b="1" i="1" dirty="0" err="1">
                <a:solidFill>
                  <a:srgbClr val="0070C0"/>
                </a:solidFill>
              </a:rPr>
              <a:t>Galvao</a:t>
            </a:r>
            <a:r>
              <a:rPr lang="en-US" b="1" i="1" dirty="0">
                <a:solidFill>
                  <a:srgbClr val="0070C0"/>
                </a:solidFill>
              </a:rPr>
              <a:t> </a:t>
            </a:r>
            <a:r>
              <a:rPr lang="en-US" b="1" i="1" dirty="0" err="1">
                <a:solidFill>
                  <a:srgbClr val="0070C0"/>
                </a:solidFill>
              </a:rPr>
              <a:t>Engenharia</a:t>
            </a:r>
            <a:r>
              <a:rPr lang="en-US" b="1" i="1" dirty="0">
                <a:solidFill>
                  <a:srgbClr val="0070C0"/>
                </a:solidFill>
              </a:rPr>
              <a:t>. </a:t>
            </a:r>
            <a:endParaRPr lang="en-US" b="1" i="1" dirty="0" smtClean="0">
              <a:solidFill>
                <a:srgbClr val="0070C0"/>
              </a:solidFill>
            </a:endParaRPr>
          </a:p>
          <a:p>
            <a:pPr marL="1141413" lvl="2"/>
            <a:r>
              <a:rPr lang="en-US" sz="1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Brazil’s Government is Falling Apart…and its Good News?  (10:17)</a:t>
            </a:r>
          </a:p>
          <a:p>
            <a:pPr marL="1141413" lvl="2">
              <a:spcAft>
                <a:spcPts val="1200"/>
              </a:spcAft>
            </a:pPr>
            <a:r>
              <a:rPr lang="en-US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hlinkClick r:id="rId2"/>
              </a:rPr>
              <a:t>https://www.youtube.com/watch?v=rFKsY5O7oYs</a:t>
            </a:r>
            <a:endParaRPr lang="en-US" sz="1400" u="sng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843C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  <a:t>More </a:t>
            </a:r>
            <a:r>
              <a:rPr lang="en-US" sz="2000" b="1" dirty="0">
                <a:solidFill>
                  <a:srgbClr val="00843C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  <a:t>than 50 persons have been arrested including Petrobras managers, leading politicians  and business leaders.  These include: 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b="1" i="1" dirty="0">
                <a:solidFill>
                  <a:srgbClr val="0070C0"/>
                </a:solidFill>
              </a:rPr>
              <a:t>Renan </a:t>
            </a:r>
            <a:r>
              <a:rPr lang="en-US" b="1" i="1" dirty="0" err="1">
                <a:solidFill>
                  <a:srgbClr val="0070C0"/>
                </a:solidFill>
              </a:rPr>
              <a:t>Calheiros</a:t>
            </a:r>
            <a:r>
              <a:rPr lang="en-US" b="1" i="1" dirty="0">
                <a:solidFill>
                  <a:srgbClr val="0070C0"/>
                </a:solidFill>
              </a:rPr>
              <a:t> (Head of Senate), Eduardo Costa (Head of House of Representatives), Edson </a:t>
            </a:r>
            <a:r>
              <a:rPr lang="en-US" b="1" i="1" dirty="0" err="1">
                <a:solidFill>
                  <a:srgbClr val="0070C0"/>
                </a:solidFill>
              </a:rPr>
              <a:t>Lobāo</a:t>
            </a:r>
            <a:r>
              <a:rPr lang="en-US" b="1" i="1" dirty="0">
                <a:solidFill>
                  <a:srgbClr val="0070C0"/>
                </a:solidFill>
              </a:rPr>
              <a:t> (ex-Minster), </a:t>
            </a:r>
            <a:r>
              <a:rPr lang="en-US" b="1" i="1" dirty="0" err="1">
                <a:solidFill>
                  <a:srgbClr val="0070C0"/>
                </a:solidFill>
              </a:rPr>
              <a:t>Joāo</a:t>
            </a:r>
            <a:r>
              <a:rPr lang="en-US" b="1" i="1" dirty="0">
                <a:solidFill>
                  <a:srgbClr val="0070C0"/>
                </a:solidFill>
              </a:rPr>
              <a:t> </a:t>
            </a:r>
            <a:r>
              <a:rPr lang="en-US" b="1" i="1" dirty="0" err="1">
                <a:solidFill>
                  <a:srgbClr val="0070C0"/>
                </a:solidFill>
              </a:rPr>
              <a:t>Vaccari</a:t>
            </a:r>
            <a:r>
              <a:rPr lang="en-US" b="1" i="1" dirty="0">
                <a:solidFill>
                  <a:srgbClr val="0070C0"/>
                </a:solidFill>
              </a:rPr>
              <a:t> </a:t>
            </a:r>
            <a:r>
              <a:rPr lang="en-US" b="1" i="1" dirty="0" err="1">
                <a:solidFill>
                  <a:srgbClr val="0070C0"/>
                </a:solidFill>
              </a:rPr>
              <a:t>Neto</a:t>
            </a:r>
            <a:r>
              <a:rPr lang="en-US" b="1" i="1" dirty="0">
                <a:solidFill>
                  <a:srgbClr val="0070C0"/>
                </a:solidFill>
              </a:rPr>
              <a:t> (PT </a:t>
            </a:r>
            <a:r>
              <a:rPr lang="en-US" b="1" i="1" dirty="0" err="1">
                <a:solidFill>
                  <a:srgbClr val="0070C0"/>
                </a:solidFill>
              </a:rPr>
              <a:t>Tresurer</a:t>
            </a:r>
            <a:r>
              <a:rPr lang="en-US" b="1" i="1" dirty="0">
                <a:solidFill>
                  <a:srgbClr val="0070C0"/>
                </a:solidFill>
              </a:rPr>
              <a:t>), and Fernando </a:t>
            </a:r>
            <a:r>
              <a:rPr lang="en-US" b="1" i="1" dirty="0" err="1">
                <a:solidFill>
                  <a:srgbClr val="0070C0"/>
                </a:solidFill>
              </a:rPr>
              <a:t>Oderbrecht</a:t>
            </a:r>
            <a:r>
              <a:rPr lang="en-US" b="1" i="1" dirty="0">
                <a:solidFill>
                  <a:srgbClr val="0070C0"/>
                </a:solidFill>
              </a:rPr>
              <a:t> (head of </a:t>
            </a:r>
            <a:r>
              <a:rPr lang="en-US" b="1" i="1" dirty="0" err="1">
                <a:solidFill>
                  <a:srgbClr val="0070C0"/>
                </a:solidFill>
              </a:rPr>
              <a:t>Oderbrecht</a:t>
            </a:r>
            <a:r>
              <a:rPr lang="en-US" b="1" i="1" dirty="0">
                <a:solidFill>
                  <a:srgbClr val="0070C0"/>
                </a:solidFill>
              </a:rPr>
              <a:t>).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sz="1600" b="1" i="1" dirty="0">
              <a:solidFill>
                <a:srgbClr val="0070C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5410200"/>
            <a:ext cx="1707028" cy="1030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7215" y="3973587"/>
            <a:ext cx="1700213" cy="1131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8271" t="3929" r="-1" b="3927"/>
          <a:stretch/>
        </p:blipFill>
        <p:spPr>
          <a:xfrm>
            <a:off x="7140014" y="2447088"/>
            <a:ext cx="1447800" cy="121051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6192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27787"/>
            <a:ext cx="8229600" cy="1252728"/>
          </a:xfrm>
        </p:spPr>
        <p:txBody>
          <a:bodyPr/>
          <a:lstStyle/>
          <a:p>
            <a:r>
              <a:rPr lang="en-US" dirty="0" smtClean="0"/>
              <a:t>Dilma’s Impeachment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5614" y="2133600"/>
            <a:ext cx="7003683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843C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  <a:t>Impact on President Dilma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b="1" dirty="0" smtClean="0">
                <a:solidFill>
                  <a:srgbClr val="0070C0"/>
                </a:solidFill>
              </a:rPr>
              <a:t>While accusations haven’t reached Dilma (despite the fact </a:t>
            </a:r>
            <a:r>
              <a:rPr lang="en-US" b="1" dirty="0">
                <a:solidFill>
                  <a:srgbClr val="0070C0"/>
                </a:solidFill>
              </a:rPr>
              <a:t>that she chaired the board of Petrobras from 2003 to 2010 and </a:t>
            </a:r>
            <a:r>
              <a:rPr lang="en-US" b="1" dirty="0" smtClean="0">
                <a:solidFill>
                  <a:srgbClr val="0070C0"/>
                </a:solidFill>
              </a:rPr>
              <a:t>was involved in appointing its managers and overseeing decisions), the political impact of the crisis has.</a:t>
            </a:r>
          </a:p>
          <a:p>
            <a:pPr marL="800100" lvl="1" indent="-3429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b="1" dirty="0" smtClean="0">
                <a:solidFill>
                  <a:srgbClr val="0070C0"/>
                </a:solidFill>
              </a:rPr>
              <a:t>There have been several large street demonstrations and </a:t>
            </a:r>
            <a:r>
              <a:rPr lang="en-US" b="1" dirty="0" err="1" smtClean="0">
                <a:solidFill>
                  <a:srgbClr val="0070C0"/>
                </a:solidFill>
              </a:rPr>
              <a:t>panelaços</a:t>
            </a:r>
            <a:r>
              <a:rPr lang="en-US" b="1" dirty="0" smtClean="0">
                <a:solidFill>
                  <a:srgbClr val="0070C0"/>
                </a:solidFill>
              </a:rPr>
              <a:t> throughout the country, and her approval rating reached only 9%.</a:t>
            </a:r>
            <a:endParaRPr lang="en-US" sz="2000" b="1" dirty="0">
              <a:solidFill>
                <a:srgbClr val="00843C">
                  <a:lumMod val="75000"/>
                </a:srgb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843C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  <a:t>Impeachment </a:t>
            </a:r>
            <a:r>
              <a:rPr lang="en-US" b="1" dirty="0">
                <a:solidFill>
                  <a:srgbClr val="00843C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  <a:t>Proceedings 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0070C0"/>
                </a:solidFill>
              </a:rPr>
              <a:t>After six months of street demonstrations (unprecedented 3 million </a:t>
            </a:r>
            <a:r>
              <a:rPr lang="en-US" b="1" dirty="0" smtClean="0">
                <a:solidFill>
                  <a:srgbClr val="0070C0"/>
                </a:solidFill>
              </a:rPr>
              <a:t>went </a:t>
            </a:r>
            <a:r>
              <a:rPr lang="en-US" b="1" dirty="0">
                <a:solidFill>
                  <a:srgbClr val="0070C0"/>
                </a:solidFill>
              </a:rPr>
              <a:t>to the streets in over 250 cities completely overshadowing </a:t>
            </a:r>
            <a:r>
              <a:rPr lang="en-US" b="1" dirty="0" smtClean="0">
                <a:solidFill>
                  <a:srgbClr val="0070C0"/>
                </a:solidFill>
              </a:rPr>
              <a:t>pro- </a:t>
            </a:r>
            <a:r>
              <a:rPr lang="en-US" b="1" dirty="0">
                <a:solidFill>
                  <a:srgbClr val="0070C0"/>
                </a:solidFill>
              </a:rPr>
              <a:t>Dilma demonstrations) and impassioned debated.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b="1" dirty="0" smtClean="0">
                <a:solidFill>
                  <a:srgbClr val="0070C0"/>
                </a:solidFill>
              </a:rPr>
              <a:t>Dilma </a:t>
            </a:r>
            <a:r>
              <a:rPr lang="en-US" b="1" dirty="0">
                <a:solidFill>
                  <a:srgbClr val="0070C0"/>
                </a:solidFill>
              </a:rPr>
              <a:t>was impeachment in August 31 by a vote of 61-to-20 in the </a:t>
            </a:r>
            <a:r>
              <a:rPr lang="en-US" b="1" dirty="0" smtClean="0">
                <a:solidFill>
                  <a:srgbClr val="0070C0"/>
                </a:solidFill>
              </a:rPr>
              <a:t>Senate  (But </a:t>
            </a:r>
            <a:r>
              <a:rPr lang="en-US" b="1" i="1" dirty="0" err="1">
                <a:solidFill>
                  <a:srgbClr val="0070C0"/>
                </a:solidFill>
              </a:rPr>
              <a:t>J</a:t>
            </a:r>
            <a:r>
              <a:rPr lang="en-US" b="1" i="1" dirty="0" err="1" smtClean="0">
                <a:solidFill>
                  <a:srgbClr val="0070C0"/>
                </a:solidFill>
              </a:rPr>
              <a:t>eitinho</a:t>
            </a:r>
            <a:r>
              <a:rPr lang="en-US" b="1" i="1" dirty="0" smtClean="0">
                <a:solidFill>
                  <a:srgbClr val="0070C0"/>
                </a:solidFill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</a:rPr>
              <a:t>Brasileiro</a:t>
            </a:r>
            <a:r>
              <a:rPr lang="en-US" b="1" i="1" dirty="0" smtClean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used to allow her </a:t>
            </a:r>
            <a:r>
              <a:rPr lang="en-US" b="1" dirty="0" err="1" smtClean="0">
                <a:solidFill>
                  <a:srgbClr val="0070C0"/>
                </a:solidFill>
              </a:rPr>
              <a:t>tokeep</a:t>
            </a:r>
            <a:r>
              <a:rPr lang="en-US" b="1" dirty="0" smtClean="0">
                <a:solidFill>
                  <a:srgbClr val="0070C0"/>
                </a:solidFill>
              </a:rPr>
              <a:t> political rights).</a:t>
            </a:r>
            <a:endParaRPr lang="en-US" b="1" dirty="0">
              <a:solidFill>
                <a:srgbClr val="0070C0"/>
              </a:solidFill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sz="1600" b="1" dirty="0">
              <a:solidFill>
                <a:srgbClr val="0070C0"/>
              </a:solidFill>
            </a:endParaRPr>
          </a:p>
          <a:p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0156" y="5486400"/>
            <a:ext cx="1745244" cy="952500"/>
          </a:xfrm>
          <a:prstGeom prst="rect">
            <a:avLst/>
          </a:prstGeom>
        </p:spPr>
      </p:pic>
      <p:pic>
        <p:nvPicPr>
          <p:cNvPr id="1026" name="Picture 2" descr="http://media1.picsearch.com/is?xd3TCIZLtRP83VD7rnvpWe8bGtKd5IUeEVwzoIQekXc&amp;height=1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324" y="2553150"/>
            <a:ext cx="1402476" cy="110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srgbClr val="00843C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5977" y="3938086"/>
            <a:ext cx="1799423" cy="124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515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Ex-President Lula Jailed </a:t>
            </a:r>
            <a:endParaRPr lang="en-US" sz="6600" dirty="0"/>
          </a:p>
        </p:txBody>
      </p:sp>
      <p:sp>
        <p:nvSpPr>
          <p:cNvPr id="4" name="Rectangle 3"/>
          <p:cNvSpPr/>
          <p:nvPr/>
        </p:nvSpPr>
        <p:spPr>
          <a:xfrm>
            <a:off x="0" y="2057400"/>
            <a:ext cx="7200672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843C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  <a:t>Now </a:t>
            </a:r>
            <a:r>
              <a:rPr lang="en-US" b="1" dirty="0">
                <a:solidFill>
                  <a:srgbClr val="00843C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  <a:t>they are going after Lula himself through the Operaçāo </a:t>
            </a:r>
            <a:r>
              <a:rPr lang="en-US" b="1" dirty="0" err="1">
                <a:solidFill>
                  <a:srgbClr val="00843C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  <a:t>Zelotes</a:t>
            </a:r>
            <a:r>
              <a:rPr lang="en-US" b="1" dirty="0">
                <a:solidFill>
                  <a:srgbClr val="00843C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0070C0"/>
                </a:solidFill>
              </a:rPr>
              <a:t>D</a:t>
            </a:r>
            <a:r>
              <a:rPr lang="en-US" b="1" dirty="0" smtClean="0">
                <a:solidFill>
                  <a:srgbClr val="0070C0"/>
                </a:solidFill>
              </a:rPr>
              <a:t>ue </a:t>
            </a:r>
            <a:r>
              <a:rPr lang="en-US" b="1" dirty="0">
                <a:solidFill>
                  <a:srgbClr val="0070C0"/>
                </a:solidFill>
              </a:rPr>
              <a:t>to </a:t>
            </a:r>
            <a:r>
              <a:rPr lang="en-US" b="1" dirty="0" smtClean="0">
                <a:solidFill>
                  <a:srgbClr val="0070C0"/>
                </a:solidFill>
              </a:rPr>
              <a:t>an apparently unearned </a:t>
            </a:r>
            <a:r>
              <a:rPr lang="en-US" b="1" dirty="0">
                <a:solidFill>
                  <a:srgbClr val="0070C0"/>
                </a:solidFill>
              </a:rPr>
              <a:t>$2 million contract given to one of his </a:t>
            </a:r>
            <a:r>
              <a:rPr lang="en-US" b="1" dirty="0" smtClean="0">
                <a:solidFill>
                  <a:srgbClr val="0070C0"/>
                </a:solidFill>
              </a:rPr>
              <a:t>sons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and millions given to </a:t>
            </a:r>
            <a:r>
              <a:rPr lang="en-US" b="1" i="1" dirty="0" err="1" smtClean="0">
                <a:solidFill>
                  <a:srgbClr val="0070C0"/>
                </a:solidFill>
              </a:rPr>
              <a:t>Instituto</a:t>
            </a:r>
            <a:r>
              <a:rPr lang="en-US" b="1" i="1" dirty="0" smtClean="0">
                <a:solidFill>
                  <a:srgbClr val="0070C0"/>
                </a:solidFill>
              </a:rPr>
              <a:t> Lula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0070C0"/>
                </a:solidFill>
              </a:rPr>
              <a:t>U</a:t>
            </a:r>
            <a:r>
              <a:rPr lang="en-US" b="1" dirty="0" smtClean="0">
                <a:solidFill>
                  <a:srgbClr val="0070C0"/>
                </a:solidFill>
              </a:rPr>
              <a:t>se </a:t>
            </a:r>
            <a:r>
              <a:rPr lang="en-US" b="1" dirty="0">
                <a:solidFill>
                  <a:srgbClr val="0070C0"/>
                </a:solidFill>
              </a:rPr>
              <a:t>of two properties (beach front apartment </a:t>
            </a:r>
            <a:r>
              <a:rPr lang="en-US" b="1" dirty="0" smtClean="0">
                <a:solidFill>
                  <a:srgbClr val="0070C0"/>
                </a:solidFill>
              </a:rPr>
              <a:t>and </a:t>
            </a:r>
            <a:r>
              <a:rPr lang="en-US" b="1" dirty="0">
                <a:solidFill>
                  <a:srgbClr val="0070C0"/>
                </a:solidFill>
              </a:rPr>
              <a:t>rural </a:t>
            </a:r>
            <a:r>
              <a:rPr lang="en-US" b="1" dirty="0" smtClean="0">
                <a:solidFill>
                  <a:srgbClr val="0070C0"/>
                </a:solidFill>
              </a:rPr>
              <a:t>weekend house) </a:t>
            </a:r>
            <a:r>
              <a:rPr lang="en-US" b="1" dirty="0">
                <a:solidFill>
                  <a:srgbClr val="0070C0"/>
                </a:solidFill>
              </a:rPr>
              <a:t>which were renovated </a:t>
            </a:r>
            <a:r>
              <a:rPr lang="en-US" b="1" dirty="0" smtClean="0">
                <a:solidFill>
                  <a:srgbClr val="0070C0"/>
                </a:solidFill>
              </a:rPr>
              <a:t>by several large construction (spending nearly a $1 million dollars) companies with Petrobras contracts.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b="1" dirty="0" smtClean="0">
                <a:solidFill>
                  <a:srgbClr val="0070C0"/>
                </a:solidFill>
              </a:rPr>
              <a:t>Seems to have crossed the line between ‘political vs. personal’ corruption</a:t>
            </a:r>
          </a:p>
          <a:p>
            <a:pPr marL="800100" lvl="1" indent="-3429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b="1" dirty="0" smtClean="0">
                <a:solidFill>
                  <a:srgbClr val="0070C0"/>
                </a:solidFill>
              </a:rPr>
              <a:t>Lula jailed in April 2018 </a:t>
            </a:r>
            <a:endParaRPr lang="en-US" b="1" dirty="0">
              <a:solidFill>
                <a:srgbClr val="0070C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843C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  <a:t>Positive Aspect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b="1" dirty="0" smtClean="0">
                <a:solidFill>
                  <a:srgbClr val="0070C0"/>
                </a:solidFill>
              </a:rPr>
              <a:t>The unprecedented and hard hitting investigation is the silver lining </a:t>
            </a:r>
          </a:p>
          <a:p>
            <a:pPr lvl="1"/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       of this crisis as it has empowered the judicial branch and is </a:t>
            </a:r>
          </a:p>
          <a:p>
            <a:pPr lvl="1"/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       improving the country’s image long-term.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This process will hopefully strengthen Brazilian democracy.</a:t>
            </a:r>
          </a:p>
          <a:p>
            <a:pPr lvl="1"/>
            <a:endParaRPr lang="en-US" sz="1600" b="1" dirty="0">
              <a:solidFill>
                <a:srgbClr val="0070C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b="1" i="1" dirty="0">
              <a:solidFill>
                <a:srgbClr val="00B050"/>
              </a:solidFill>
            </a:endParaRPr>
          </a:p>
          <a:p>
            <a:endParaRPr lang="en-US" dirty="0">
              <a:solidFill>
                <a:srgbClr val="3597E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2438400"/>
            <a:ext cx="1233674" cy="12336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784" y="3962400"/>
            <a:ext cx="1795442" cy="1039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2498" y="5338762"/>
            <a:ext cx="1624013" cy="121443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6019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err="1" smtClean="0"/>
              <a:t>Temer</a:t>
            </a:r>
            <a:r>
              <a:rPr lang="en-US" sz="4000" dirty="0" smtClean="0"/>
              <a:t> Government /</a:t>
            </a:r>
            <a:r>
              <a:rPr lang="en-US" dirty="0" smtClean="0"/>
              <a:t> 2018 </a:t>
            </a:r>
            <a:r>
              <a:rPr lang="en-US" sz="4000" dirty="0" smtClean="0"/>
              <a:t>Elections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-228600" y="1828800"/>
            <a:ext cx="701040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 smtClean="0">
              <a:solidFill>
                <a:srgbClr val="00B050"/>
              </a:solidFill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00843C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  <a:t>Temer was Dilma’s Vice President and leader of PMDB.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sz="1600" b="1" dirty="0" smtClean="0">
                <a:solidFill>
                  <a:srgbClr val="0070C0"/>
                </a:solidFill>
              </a:rPr>
              <a:t>Well-known and skilled politician who has been Speaker of the House twice.  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sz="1600" b="1" dirty="0">
                <a:solidFill>
                  <a:srgbClr val="0070C0"/>
                </a:solidFill>
              </a:rPr>
              <a:t>Brought country out of economic crisis, but economic recovery has been slow. 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sz="1600" b="1" dirty="0" smtClean="0">
                <a:solidFill>
                  <a:srgbClr val="0070C0"/>
                </a:solidFill>
              </a:rPr>
              <a:t>Promised to undertake needed labor, fiscal, political, and pension reforms, but only accomplished labor and fiscal reforms.</a:t>
            </a:r>
          </a:p>
          <a:p>
            <a:pPr marL="1200150" lvl="2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b="1" dirty="0" smtClean="0">
                <a:solidFill>
                  <a:srgbClr val="0070C0"/>
                </a:solidFill>
              </a:rPr>
              <a:t>Has approval rating of around 4% (among lowest in history)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00843C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  <a:t>Has been indicted twice for corruption charges, but Congress voted to prevent Supreme Court to investigate.</a:t>
            </a:r>
          </a:p>
          <a:p>
            <a:pPr marL="1200150" lvl="2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b="1" dirty="0" smtClean="0">
                <a:solidFill>
                  <a:srgbClr val="0070C0"/>
                </a:solidFill>
              </a:rPr>
              <a:t>Will most certainly be prosecuted once he leaves office in January 2019.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00843C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  <a:t>Presidential elections in October 2018 has wide open field.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sz="1600" b="1" dirty="0" smtClean="0">
                <a:solidFill>
                  <a:srgbClr val="0070C0"/>
                </a:solidFill>
              </a:rPr>
              <a:t>With Lula in jail, left in weakened position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sz="1600" b="1" dirty="0" smtClean="0">
                <a:solidFill>
                  <a:srgbClr val="0070C0"/>
                </a:solidFill>
              </a:rPr>
              <a:t>First time in 30 years, far right has strong candidate (</a:t>
            </a:r>
            <a:r>
              <a:rPr lang="en-US" sz="1600" b="1" dirty="0" err="1" smtClean="0">
                <a:solidFill>
                  <a:srgbClr val="0070C0"/>
                </a:solidFill>
              </a:rPr>
              <a:t>Bolsonaro</a:t>
            </a:r>
            <a:r>
              <a:rPr lang="en-US" sz="1600" b="1" dirty="0" smtClean="0">
                <a:solidFill>
                  <a:srgbClr val="0070C0"/>
                </a:solidFill>
              </a:rPr>
              <a:t>)</a:t>
            </a:r>
          </a:p>
          <a:p>
            <a:pPr marL="1200150" lvl="2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b="1" dirty="0" smtClean="0">
                <a:solidFill>
                  <a:srgbClr val="0070C0"/>
                </a:solidFill>
              </a:rPr>
              <a:t>Danger of ‘populist’ leader being elected</a:t>
            </a:r>
          </a:p>
          <a:p>
            <a:pPr marL="1200150" lvl="2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sz="1600" b="1" dirty="0">
              <a:solidFill>
                <a:srgbClr val="0070C0"/>
              </a:solidFill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b="1" dirty="0" smtClean="0">
              <a:solidFill>
                <a:srgbClr val="0070C0"/>
              </a:solidFill>
            </a:endParaRPr>
          </a:p>
          <a:p>
            <a:endParaRPr lang="en-US" b="1" dirty="0" smtClean="0">
              <a:solidFill>
                <a:srgbClr val="00B050"/>
              </a:solidFill>
            </a:endParaRPr>
          </a:p>
          <a:p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118" y="5791199"/>
            <a:ext cx="1773682" cy="8352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1919674"/>
            <a:ext cx="1732280" cy="1066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3118" y="3124200"/>
            <a:ext cx="1773682" cy="10810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0204" r="18367" b="512"/>
          <a:stretch/>
        </p:blipFill>
        <p:spPr>
          <a:xfrm>
            <a:off x="6913118" y="4543425"/>
            <a:ext cx="1773682" cy="1095375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srgbClr val="008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445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880872"/>
          </a:xfrm>
        </p:spPr>
        <p:txBody>
          <a:bodyPr>
            <a:normAutofit fontScale="90000"/>
          </a:bodyPr>
          <a:lstStyle/>
          <a:p>
            <a:r>
              <a:rPr lang="en-US" sz="5300" b="1" dirty="0" smtClean="0"/>
              <a:t>Perceptions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2481926"/>
            <a:ext cx="7467600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A5C249">
                    <a:lumMod val="50000"/>
                  </a:srgbClr>
                </a:solidFill>
                <a:latin typeface="Comic Sans MS" pitchFamily="66" charset="0"/>
              </a:rPr>
              <a:t>Most exciting nation in the world </a:t>
            </a:r>
            <a:r>
              <a:rPr lang="en-US" b="1" dirty="0">
                <a:solidFill>
                  <a:srgbClr val="0F6FC6">
                    <a:lumMod val="75000"/>
                  </a:srgbClr>
                </a:solidFill>
                <a:latin typeface="Comic Sans MS" pitchFamily="66" charset="0"/>
              </a:rPr>
              <a:t>(Financial Times</a:t>
            </a:r>
            <a:r>
              <a:rPr lang="en-US" b="1" dirty="0" smtClean="0">
                <a:solidFill>
                  <a:srgbClr val="0F6FC6">
                    <a:lumMod val="75000"/>
                  </a:srgbClr>
                </a:solidFill>
                <a:latin typeface="Comic Sans MS" pitchFamily="66" charset="0"/>
              </a:rPr>
              <a:t>)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A5C249">
                    <a:lumMod val="50000"/>
                  </a:srgbClr>
                </a:solidFill>
                <a:latin typeface="Comic Sans MS" pitchFamily="66" charset="0"/>
              </a:rPr>
              <a:t>Friendly </a:t>
            </a:r>
            <a:r>
              <a:rPr lang="en-US" sz="2000" b="1" dirty="0">
                <a:solidFill>
                  <a:srgbClr val="A5C249">
                    <a:lumMod val="50000"/>
                  </a:srgbClr>
                </a:solidFill>
                <a:latin typeface="Comic Sans MS" pitchFamily="66" charset="0"/>
              </a:rPr>
              <a:t>and welcoming country </a:t>
            </a:r>
            <a:r>
              <a:rPr lang="en-US" sz="2000" b="1" dirty="0">
                <a:solidFill>
                  <a:srgbClr val="0F6FC6">
                    <a:lumMod val="75000"/>
                  </a:srgbClr>
                </a:solidFill>
                <a:latin typeface="Comic Sans MS" pitchFamily="66" charset="0"/>
              </a:rPr>
              <a:t>(common view)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A5C249">
                    <a:lumMod val="50000"/>
                  </a:srgbClr>
                </a:solidFill>
                <a:latin typeface="Comic Sans MS" pitchFamily="66" charset="0"/>
              </a:rPr>
              <a:t>Awakening Giant / Country of the Future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A5C249">
                    <a:lumMod val="50000"/>
                  </a:srgbClr>
                </a:solidFill>
                <a:latin typeface="Comic Sans MS" pitchFamily="66" charset="0"/>
              </a:rPr>
              <a:t>Brazil is not for beginners </a:t>
            </a:r>
            <a:r>
              <a:rPr lang="en-US" b="1" dirty="0">
                <a:solidFill>
                  <a:srgbClr val="0F6FC6">
                    <a:lumMod val="75000"/>
                  </a:srgbClr>
                </a:solidFill>
                <a:latin typeface="Comic Sans MS" pitchFamily="66" charset="0"/>
              </a:rPr>
              <a:t>(Tom </a:t>
            </a:r>
            <a:r>
              <a:rPr lang="en-US" b="1" dirty="0" err="1">
                <a:solidFill>
                  <a:srgbClr val="0F6FC6">
                    <a:lumMod val="75000"/>
                  </a:srgbClr>
                </a:solidFill>
                <a:latin typeface="Comic Sans MS" pitchFamily="66" charset="0"/>
              </a:rPr>
              <a:t>Jobim</a:t>
            </a:r>
            <a:r>
              <a:rPr lang="en-US" b="1" dirty="0">
                <a:solidFill>
                  <a:srgbClr val="0F6FC6">
                    <a:lumMod val="75000"/>
                  </a:srgbClr>
                </a:solidFill>
                <a:latin typeface="Comic Sans MS" pitchFamily="66" charset="0"/>
              </a:rPr>
              <a:t>)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A5C249">
                    <a:lumMod val="50000"/>
                  </a:srgbClr>
                </a:solidFill>
                <a:latin typeface="Comic Sans MS" pitchFamily="66" charset="0"/>
              </a:rPr>
              <a:t>Brazil is not a serious country </a:t>
            </a:r>
            <a:r>
              <a:rPr lang="en-US" b="1" dirty="0">
                <a:solidFill>
                  <a:srgbClr val="0F6FC6">
                    <a:lumMod val="75000"/>
                  </a:srgbClr>
                </a:solidFill>
                <a:latin typeface="Comic Sans MS" pitchFamily="66" charset="0"/>
              </a:rPr>
              <a:t>(Charles </a:t>
            </a:r>
            <a:r>
              <a:rPr lang="en-US" b="1" dirty="0" err="1" smtClean="0">
                <a:solidFill>
                  <a:srgbClr val="0F6FC6">
                    <a:lumMod val="75000"/>
                  </a:srgbClr>
                </a:solidFill>
                <a:latin typeface="Comic Sans MS" pitchFamily="66" charset="0"/>
              </a:rPr>
              <a:t>DeGaulle</a:t>
            </a:r>
            <a:r>
              <a:rPr lang="en-US" b="1" dirty="0" smtClean="0">
                <a:solidFill>
                  <a:srgbClr val="0F6FC6">
                    <a:lumMod val="75000"/>
                  </a:srgbClr>
                </a:solidFill>
                <a:latin typeface="Comic Sans MS" pitchFamily="66" charset="0"/>
              </a:rPr>
              <a:t>)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2000" b="1" dirty="0">
                <a:solidFill>
                  <a:srgbClr val="A5C249">
                    <a:lumMod val="50000"/>
                  </a:srgbClr>
                </a:solidFill>
                <a:latin typeface="Comic Sans MS" pitchFamily="66" charset="0"/>
              </a:rPr>
              <a:t>Paradoxes and misperceptions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b="1" dirty="0">
                <a:solidFill>
                  <a:srgbClr val="0F6FC6">
                    <a:lumMod val="75000"/>
                  </a:srgbClr>
                </a:solidFill>
                <a:latin typeface="Comic Sans MS" pitchFamily="66" charset="0"/>
              </a:rPr>
              <a:t>racial democracy vs. historic racism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b="1" dirty="0">
                <a:solidFill>
                  <a:srgbClr val="0F6FC6">
                    <a:lumMod val="75000"/>
                  </a:srgbClr>
                </a:solidFill>
                <a:latin typeface="Comic Sans MS" pitchFamily="66" charset="0"/>
              </a:rPr>
              <a:t>peaceful country vs. violent society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0F6FC6">
                    <a:lumMod val="75000"/>
                  </a:srgbClr>
                </a:solidFill>
                <a:latin typeface="Comic Sans MS" pitchFamily="66" charset="0"/>
              </a:rPr>
              <a:t>bountiful </a:t>
            </a:r>
            <a:r>
              <a:rPr lang="en-US" b="1" dirty="0">
                <a:solidFill>
                  <a:srgbClr val="0F6FC6">
                    <a:lumMod val="75000"/>
                  </a:srgbClr>
                </a:solidFill>
                <a:latin typeface="Comic Sans MS" pitchFamily="66" charset="0"/>
              </a:rPr>
              <a:t>country vs. </a:t>
            </a:r>
            <a:r>
              <a:rPr lang="en-US" b="1" dirty="0" smtClean="0">
                <a:solidFill>
                  <a:srgbClr val="0F6FC6">
                    <a:lumMod val="75000"/>
                  </a:srgbClr>
                </a:solidFill>
                <a:latin typeface="Comic Sans MS" pitchFamily="66" charset="0"/>
              </a:rPr>
              <a:t>chronic </a:t>
            </a:r>
            <a:r>
              <a:rPr lang="en-US" b="1" dirty="0">
                <a:solidFill>
                  <a:srgbClr val="0F6FC6">
                    <a:lumMod val="75000"/>
                  </a:srgbClr>
                </a:solidFill>
                <a:latin typeface="Comic Sans MS" pitchFamily="66" charset="0"/>
              </a:rPr>
              <a:t>poverty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b="1" dirty="0">
                <a:solidFill>
                  <a:srgbClr val="0F6FC6">
                    <a:lumMod val="75000"/>
                  </a:srgbClr>
                </a:solidFill>
                <a:latin typeface="Comic Sans MS" pitchFamily="66" charset="0"/>
              </a:rPr>
              <a:t>friendly people vs. cynical citizens    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endParaRPr lang="en-US" b="1" dirty="0" smtClean="0">
              <a:solidFill>
                <a:srgbClr val="0F6FC6">
                  <a:lumMod val="75000"/>
                </a:srgbClr>
              </a:solidFill>
              <a:latin typeface="Comic Sans MS" pitchFamily="66" charset="0"/>
            </a:endParaRP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endParaRPr lang="en-US" b="1" dirty="0" smtClean="0">
              <a:solidFill>
                <a:srgbClr val="0F6FC6">
                  <a:lumMod val="75000"/>
                </a:srgbClr>
              </a:solidFill>
              <a:latin typeface="Comic Sans MS" pitchFamily="66" charset="0"/>
            </a:endParaRP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endParaRPr lang="en-US" sz="1600" b="1" dirty="0">
              <a:solidFill>
                <a:srgbClr val="0F6FC6">
                  <a:lumMod val="75000"/>
                </a:srgbClr>
              </a:solidFill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2000" dirty="0">
              <a:solidFill>
                <a:srgbClr val="A5C249">
                  <a:lumMod val="50000"/>
                </a:srgbClr>
              </a:solidFill>
              <a:latin typeface="Comic Sans MS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466850"/>
            <a:ext cx="137160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301" y="2742461"/>
            <a:ext cx="1400968" cy="106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042712"/>
            <a:ext cx="1509639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301" y="5410200"/>
            <a:ext cx="1512061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6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47800" y="2426929"/>
            <a:ext cx="7408333" cy="68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A5C249">
                    <a:lumMod val="50000"/>
                  </a:srgbClr>
                </a:solidFill>
                <a:latin typeface="Comic Sans MS" pitchFamily="66" charset="0"/>
              </a:rPr>
              <a:t>Current Economic and Political Crisis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Brazil Rising?</a:t>
            </a:r>
            <a:endParaRPr lang="en-US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191933"/>
            <a:ext cx="5562600" cy="305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52233" y="6400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75000"/>
                  </a:schemeClr>
                </a:solidFill>
              </a:rPr>
              <a:t>2009</a:t>
            </a:r>
            <a:endParaRPr lang="en-US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1200" y="6400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75000"/>
                  </a:schemeClr>
                </a:solidFill>
              </a:rPr>
              <a:t>2013</a:t>
            </a:r>
            <a:endParaRPr lang="en-US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32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20945" y="808197"/>
            <a:ext cx="8229600" cy="8808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b="1" dirty="0" smtClean="0"/>
              <a:t>Singular Geography 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endParaRPr lang="en-US" sz="4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8"/>
          <a:stretch/>
        </p:blipFill>
        <p:spPr bwMode="auto">
          <a:xfrm>
            <a:off x="685800" y="1641337"/>
            <a:ext cx="3810000" cy="243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" t="7194"/>
          <a:stretch/>
        </p:blipFill>
        <p:spPr bwMode="auto">
          <a:xfrm>
            <a:off x="674077" y="4038600"/>
            <a:ext cx="3821723" cy="2297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24401" y="2428627"/>
            <a:ext cx="402614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Half of South 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America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 Borders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10 of 12 countries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7,491 km coast line </a:t>
            </a:r>
            <a:r>
              <a:rPr lang="en-US" sz="2000" b="1" dirty="0">
                <a:solidFill>
                  <a:schemeClr val="tx1">
                    <a:lumMod val="75000"/>
                  </a:schemeClr>
                </a:solidFill>
              </a:rPr>
              <a:t>(16th largest)</a:t>
            </a:r>
            <a:endParaRPr lang="en-US" sz="2400" b="1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Decentralized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colonial governance led to unified country </a:t>
            </a:r>
            <a:r>
              <a:rPr lang="en-US" sz="2000" b="1" dirty="0">
                <a:solidFill>
                  <a:schemeClr val="tx1">
                    <a:lumMod val="75000"/>
                  </a:schemeClr>
                </a:solidFill>
              </a:rPr>
              <a:t>(unlike Spanish colonies).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Hugging the Coast   </a:t>
            </a:r>
            <a:r>
              <a:rPr lang="en-US" sz="2000" b="1" dirty="0" smtClean="0">
                <a:solidFill>
                  <a:schemeClr val="tx1">
                    <a:lumMod val="75000"/>
                  </a:schemeClr>
                </a:solidFill>
              </a:rPr>
              <a:t>(</a:t>
            </a:r>
            <a:r>
              <a:rPr lang="en-US" sz="2000" b="1" i="1" dirty="0" smtClean="0">
                <a:solidFill>
                  <a:schemeClr val="tx1">
                    <a:lumMod val="75000"/>
                  </a:schemeClr>
                </a:solidFill>
              </a:rPr>
              <a:t>Western expansion took 2 centuries</a:t>
            </a:r>
            <a:r>
              <a:rPr lang="en-US" sz="2000" b="1" dirty="0" smtClean="0">
                <a:solidFill>
                  <a:schemeClr val="tx1">
                    <a:lumMod val="75000"/>
                  </a:schemeClr>
                </a:solidFill>
              </a:rPr>
              <a:t>)</a:t>
            </a:r>
            <a:endParaRPr lang="en-US" sz="20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6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808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Topography / Water Resources</a:t>
            </a:r>
            <a:endParaRPr lang="en-US" b="1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57400"/>
            <a:ext cx="4643436" cy="4706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3998" y="2590800"/>
            <a:ext cx="3810001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Massive rivers </a:t>
            </a:r>
            <a:r>
              <a:rPr lang="en-US" b="1" dirty="0" smtClean="0">
                <a:solidFill>
                  <a:schemeClr val="tx1">
                    <a:lumMod val="75000"/>
                  </a:schemeClr>
                </a:solidFill>
              </a:rPr>
              <a:t>(run West to East making westward expansion difficult)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Major Ecosystems</a:t>
            </a:r>
          </a:p>
          <a:p>
            <a:pPr marL="461963" lvl="1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Amazon </a:t>
            </a:r>
            <a:r>
              <a:rPr lang="en-US" sz="1600" b="1" dirty="0">
                <a:solidFill>
                  <a:schemeClr val="tx1">
                    <a:lumMod val="75000"/>
                  </a:schemeClr>
                </a:solidFill>
              </a:rPr>
              <a:t>(1/3 of world’s rainforests)</a:t>
            </a:r>
          </a:p>
          <a:p>
            <a:pPr marL="461963" lvl="1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b="1" i="1" dirty="0" err="1" smtClean="0">
                <a:solidFill>
                  <a:schemeClr val="accent6">
                    <a:lumMod val="50000"/>
                  </a:schemeClr>
                </a:solidFill>
              </a:rPr>
              <a:t>Sertão</a:t>
            </a:r>
            <a:r>
              <a:rPr lang="en-US" sz="16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600" b="1" dirty="0">
                <a:solidFill>
                  <a:schemeClr val="tx1">
                    <a:lumMod val="75000"/>
                  </a:schemeClr>
                </a:solidFill>
              </a:rPr>
              <a:t>(10% of country</a:t>
            </a:r>
            <a:r>
              <a:rPr lang="en-US" sz="1600" b="1" dirty="0" smtClean="0">
                <a:solidFill>
                  <a:schemeClr val="tx1">
                    <a:lumMod val="75000"/>
                  </a:schemeClr>
                </a:solidFill>
              </a:rPr>
              <a:t>)</a:t>
            </a:r>
          </a:p>
          <a:p>
            <a:pPr marL="461963" lvl="1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b="1" i="1" dirty="0" smtClean="0">
                <a:solidFill>
                  <a:schemeClr val="accent6">
                    <a:lumMod val="50000"/>
                  </a:schemeClr>
                </a:solidFill>
              </a:rPr>
              <a:t>Mata </a:t>
            </a:r>
            <a:r>
              <a:rPr lang="en-US" sz="2000" b="1" i="1" dirty="0" err="1" smtClean="0">
                <a:solidFill>
                  <a:schemeClr val="accent6">
                    <a:lumMod val="50000"/>
                  </a:schemeClr>
                </a:solidFill>
              </a:rPr>
              <a:t>Atlântica</a:t>
            </a:r>
            <a:r>
              <a:rPr lang="en-US" sz="20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endParaRPr lang="en-US" sz="1600" b="1" dirty="0">
              <a:solidFill>
                <a:schemeClr val="tx1">
                  <a:lumMod val="75000"/>
                </a:schemeClr>
              </a:solidFill>
            </a:endParaRPr>
          </a:p>
          <a:p>
            <a:pPr marL="461963" lvl="1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b="1" i="1" dirty="0" smtClean="0">
                <a:solidFill>
                  <a:schemeClr val="accent6">
                    <a:lumMod val="50000"/>
                  </a:schemeClr>
                </a:solidFill>
              </a:rPr>
              <a:t>Pantanal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en-US" sz="1600" b="1" dirty="0">
                <a:solidFill>
                  <a:schemeClr val="tx1">
                    <a:lumMod val="75000"/>
                  </a:schemeClr>
                </a:solidFill>
              </a:rPr>
              <a:t>one </a:t>
            </a:r>
            <a:r>
              <a:rPr lang="en-US" sz="1600" b="1" dirty="0" smtClean="0">
                <a:solidFill>
                  <a:schemeClr val="tx1">
                    <a:lumMod val="75000"/>
                  </a:schemeClr>
                </a:solidFill>
              </a:rPr>
              <a:t>of world’s  </a:t>
            </a:r>
            <a:r>
              <a:rPr lang="en-US" sz="1600" b="1" dirty="0">
                <a:solidFill>
                  <a:schemeClr val="tx1">
                    <a:lumMod val="75000"/>
                  </a:schemeClr>
                </a:solidFill>
              </a:rPr>
              <a:t>largest wetlands) </a:t>
            </a:r>
          </a:p>
          <a:p>
            <a:pPr marL="461963" lvl="1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South (</a:t>
            </a:r>
            <a:r>
              <a:rPr lang="en-US" sz="1600" b="1" dirty="0">
                <a:solidFill>
                  <a:schemeClr val="tx1">
                    <a:lumMod val="75000"/>
                  </a:schemeClr>
                </a:solidFill>
              </a:rPr>
              <a:t>temperate)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6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880872"/>
          </a:xfrm>
        </p:spPr>
        <p:txBody>
          <a:bodyPr>
            <a:normAutofit fontScale="90000"/>
          </a:bodyPr>
          <a:lstStyle/>
          <a:p>
            <a:r>
              <a:rPr lang="en-US" sz="5300" b="1" dirty="0" smtClean="0"/>
              <a:t>Regions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098" name="Picture 2" descr="Mapa político do Brasil 200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2" t="1999" r="9988" b="8922"/>
          <a:stretch/>
        </p:blipFill>
        <p:spPr bwMode="auto">
          <a:xfrm>
            <a:off x="304800" y="2209799"/>
            <a:ext cx="5257799" cy="450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15000" y="3048000"/>
            <a:ext cx="327660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B050"/>
                </a:solidFill>
              </a:rPr>
              <a:t>5 distinct regions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B050"/>
                </a:solidFill>
              </a:rPr>
              <a:t>27 states 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B050"/>
                </a:solidFill>
              </a:rPr>
              <a:t>Historic Economic Cycles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B050"/>
                </a:solidFill>
              </a:rPr>
              <a:t>Immigration </a:t>
            </a:r>
            <a:r>
              <a:rPr lang="en-US" sz="2400" b="1" dirty="0">
                <a:solidFill>
                  <a:srgbClr val="00B050"/>
                </a:solidFill>
              </a:rPr>
              <a:t>impacts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>
                <a:solidFill>
                  <a:srgbClr val="00B050"/>
                </a:solidFill>
              </a:rPr>
              <a:t>R</a:t>
            </a:r>
            <a:r>
              <a:rPr lang="en-US" sz="2400" b="1" dirty="0" smtClean="0">
                <a:solidFill>
                  <a:srgbClr val="00B050"/>
                </a:solidFill>
              </a:rPr>
              <a:t>egional </a:t>
            </a:r>
            <a:r>
              <a:rPr lang="en-US" sz="2400" b="1" dirty="0">
                <a:solidFill>
                  <a:srgbClr val="00B050"/>
                </a:solidFill>
              </a:rPr>
              <a:t>disparities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B050"/>
                </a:solidFill>
              </a:rPr>
              <a:t>Brasilia gamble </a:t>
            </a:r>
            <a:r>
              <a:rPr lang="en-US" sz="2000" b="1" dirty="0" smtClean="0">
                <a:solidFill>
                  <a:schemeClr val="tx1">
                    <a:lumMod val="75000"/>
                  </a:schemeClr>
                </a:solidFill>
              </a:rPr>
              <a:t>(1960)</a:t>
            </a:r>
            <a:endParaRPr lang="en-US" sz="2000" b="1" dirty="0">
              <a:solidFill>
                <a:schemeClr val="tx1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endParaRPr lang="en-US" sz="24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41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880872"/>
          </a:xfrm>
        </p:spPr>
        <p:txBody>
          <a:bodyPr>
            <a:normAutofit fontScale="90000"/>
          </a:bodyPr>
          <a:lstStyle/>
          <a:p>
            <a:r>
              <a:rPr lang="en-US" sz="5300" b="1" dirty="0" smtClean="0"/>
              <a:t>Mapping Poverty  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074" name="Picture 2" descr="Image result for brasil mapa da pobre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91081"/>
            <a:ext cx="7432738" cy="508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FA685-97C4-477B-810D-1EF421EA89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69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Custom 9">
      <a:dk1>
        <a:srgbClr val="3597EE"/>
      </a:dk1>
      <a:lt1>
        <a:srgbClr val="FFFF66"/>
      </a:lt1>
      <a:dk2>
        <a:srgbClr val="00843C"/>
      </a:dk2>
      <a:lt2>
        <a:srgbClr val="FFFF00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1_Waveform">
  <a:themeElements>
    <a:clrScheme name="Custom 9">
      <a:dk1>
        <a:srgbClr val="3597EE"/>
      </a:dk1>
      <a:lt1>
        <a:srgbClr val="FFFF66"/>
      </a:lt1>
      <a:dk2>
        <a:srgbClr val="00843C"/>
      </a:dk2>
      <a:lt2>
        <a:srgbClr val="FFFF00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2_Waveform">
  <a:themeElements>
    <a:clrScheme name="Custom 9">
      <a:dk1>
        <a:srgbClr val="3597EE"/>
      </a:dk1>
      <a:lt1>
        <a:srgbClr val="FFFF66"/>
      </a:lt1>
      <a:dk2>
        <a:srgbClr val="00843C"/>
      </a:dk2>
      <a:lt2>
        <a:srgbClr val="FFFF00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Waveform">
  <a:themeElements>
    <a:clrScheme name="Custom 9">
      <a:dk1>
        <a:srgbClr val="3597EE"/>
      </a:dk1>
      <a:lt1>
        <a:srgbClr val="FFFF66"/>
      </a:lt1>
      <a:dk2>
        <a:srgbClr val="00843C"/>
      </a:dk2>
      <a:lt2>
        <a:srgbClr val="FFFF00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aveform">
  <a:themeElements>
    <a:clrScheme name="Custom 9">
      <a:dk1>
        <a:srgbClr val="3597EE"/>
      </a:dk1>
      <a:lt1>
        <a:srgbClr val="FFFF66"/>
      </a:lt1>
      <a:dk2>
        <a:srgbClr val="00843C"/>
      </a:dk2>
      <a:lt2>
        <a:srgbClr val="FFFF00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Waveform">
  <a:themeElements>
    <a:clrScheme name="Custom 9">
      <a:dk1>
        <a:srgbClr val="3597EE"/>
      </a:dk1>
      <a:lt1>
        <a:srgbClr val="FFFF66"/>
      </a:lt1>
      <a:dk2>
        <a:srgbClr val="00843C"/>
      </a:dk2>
      <a:lt2>
        <a:srgbClr val="FFFF00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Waveform">
  <a:themeElements>
    <a:clrScheme name="Custom 9">
      <a:dk1>
        <a:srgbClr val="3597EE"/>
      </a:dk1>
      <a:lt1>
        <a:srgbClr val="FFFF66"/>
      </a:lt1>
      <a:dk2>
        <a:srgbClr val="00843C"/>
      </a:dk2>
      <a:lt2>
        <a:srgbClr val="FFFF00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Waveform">
  <a:themeElements>
    <a:clrScheme name="Custom 9">
      <a:dk1>
        <a:srgbClr val="3597EE"/>
      </a:dk1>
      <a:lt1>
        <a:srgbClr val="FFFF66"/>
      </a:lt1>
      <a:dk2>
        <a:srgbClr val="00843C"/>
      </a:dk2>
      <a:lt2>
        <a:srgbClr val="FFFF00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Waveform">
  <a:themeElements>
    <a:clrScheme name="Custom 9">
      <a:dk1>
        <a:srgbClr val="3597EE"/>
      </a:dk1>
      <a:lt1>
        <a:srgbClr val="FFFF66"/>
      </a:lt1>
      <a:dk2>
        <a:srgbClr val="00843C"/>
      </a:dk2>
      <a:lt2>
        <a:srgbClr val="FFFF00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Waveform">
  <a:themeElements>
    <a:clrScheme name="Custom 9">
      <a:dk1>
        <a:srgbClr val="3597EE"/>
      </a:dk1>
      <a:lt1>
        <a:srgbClr val="FFFF66"/>
      </a:lt1>
      <a:dk2>
        <a:srgbClr val="00843C"/>
      </a:dk2>
      <a:lt2>
        <a:srgbClr val="FFFF00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Waveform">
  <a:themeElements>
    <a:clrScheme name="Custom 9">
      <a:dk1>
        <a:srgbClr val="3597EE"/>
      </a:dk1>
      <a:lt1>
        <a:srgbClr val="FFFF66"/>
      </a:lt1>
      <a:dk2>
        <a:srgbClr val="00843C"/>
      </a:dk2>
      <a:lt2>
        <a:srgbClr val="FFFF00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Waveform">
  <a:themeElements>
    <a:clrScheme name="Custom 9">
      <a:dk1>
        <a:srgbClr val="3597EE"/>
      </a:dk1>
      <a:lt1>
        <a:srgbClr val="FFFF66"/>
      </a:lt1>
      <a:dk2>
        <a:srgbClr val="00843C"/>
      </a:dk2>
      <a:lt2>
        <a:srgbClr val="FFFF00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4764</TotalTime>
  <Words>3123</Words>
  <Application>Microsoft Office PowerPoint</Application>
  <PresentationFormat>On-screen Show (4:3)</PresentationFormat>
  <Paragraphs>385</Paragraphs>
  <Slides>37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37</vt:i4>
      </vt:variant>
    </vt:vector>
  </HeadingPairs>
  <TitlesOfParts>
    <vt:vector size="57" baseType="lpstr">
      <vt:lpstr>Arial</vt:lpstr>
      <vt:lpstr>Calibri</vt:lpstr>
      <vt:lpstr>Candara</vt:lpstr>
      <vt:lpstr>Comic Sans MS</vt:lpstr>
      <vt:lpstr>Courier New</vt:lpstr>
      <vt:lpstr>Symbol</vt:lpstr>
      <vt:lpstr>Times New Roman</vt:lpstr>
      <vt:lpstr>Wingdings</vt:lpstr>
      <vt:lpstr>Waveform</vt:lpstr>
      <vt:lpstr>1_Waveform</vt:lpstr>
      <vt:lpstr>2_Waveform</vt:lpstr>
      <vt:lpstr>3_Waveform</vt:lpstr>
      <vt:lpstr>4_Waveform</vt:lpstr>
      <vt:lpstr>5_Waveform</vt:lpstr>
      <vt:lpstr>8_Waveform</vt:lpstr>
      <vt:lpstr>9_Waveform</vt:lpstr>
      <vt:lpstr>10_Waveform</vt:lpstr>
      <vt:lpstr>11_Waveform</vt:lpstr>
      <vt:lpstr>12_Waveform</vt:lpstr>
      <vt:lpstr>6_Waveform</vt:lpstr>
      <vt:lpstr>Brazil Rising:  Opportunities and Challenges</vt:lpstr>
      <vt:lpstr>Presentation</vt:lpstr>
      <vt:lpstr>Academic / Professional Experience</vt:lpstr>
      <vt:lpstr>Perceptions </vt:lpstr>
      <vt:lpstr>Brazil Rising?</vt:lpstr>
      <vt:lpstr>PowerPoint Presentation</vt:lpstr>
      <vt:lpstr> Topography / Water Resources</vt:lpstr>
      <vt:lpstr>Regions </vt:lpstr>
      <vt:lpstr>Mapping Poverty   </vt:lpstr>
      <vt:lpstr>Historic Trends  </vt:lpstr>
      <vt:lpstr>Historic Trends (cont) </vt:lpstr>
      <vt:lpstr>Colonial Legacy</vt:lpstr>
      <vt:lpstr>Portuguese Arrival</vt:lpstr>
      <vt:lpstr>Southward Expansion</vt:lpstr>
      <vt:lpstr>Independence</vt:lpstr>
      <vt:lpstr> Boom and Busts Economic Cycles </vt:lpstr>
      <vt:lpstr> Slavery</vt:lpstr>
      <vt:lpstr>Slavery - Abolition</vt:lpstr>
      <vt:lpstr>BRAZIL – UNITED STATES Similarities / Differences</vt:lpstr>
      <vt:lpstr>Contrasting  Colonization  Models</vt:lpstr>
      <vt:lpstr>Inverse Land Occupation Patterns</vt:lpstr>
      <vt:lpstr>Differing Approaches To Slavery</vt:lpstr>
      <vt:lpstr>Similar / Distinct Racism Legacy</vt:lpstr>
      <vt:lpstr>Governance / Religion</vt:lpstr>
      <vt:lpstr>Similar/Contrasting Political Systems</vt:lpstr>
      <vt:lpstr>Close Historic Relations</vt:lpstr>
      <vt:lpstr>Recent Diplomatic Relations</vt:lpstr>
      <vt:lpstr>Recent Diplomatic Relations (cont.) </vt:lpstr>
      <vt:lpstr>Strong Economic Ties</vt:lpstr>
      <vt:lpstr>Challenges Going Forward</vt:lpstr>
      <vt:lpstr>Economic Downturn</vt:lpstr>
      <vt:lpstr>Causes Of Economic Crisis</vt:lpstr>
      <vt:lpstr>Lava Jato Corruption Case</vt:lpstr>
      <vt:lpstr>Going After the Corruptors</vt:lpstr>
      <vt:lpstr>Dilma’s Impeachment</vt:lpstr>
      <vt:lpstr>Ex-President Lula Jailed </vt:lpstr>
      <vt:lpstr>Temer Government / 2018 Elections</vt:lpstr>
    </vt:vector>
  </TitlesOfParts>
  <Company>The World Bank Group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W. Garrison</dc:creator>
  <cp:lastModifiedBy>John Garrison</cp:lastModifiedBy>
  <cp:revision>181</cp:revision>
  <cp:lastPrinted>2016-01-14T22:13:05Z</cp:lastPrinted>
  <dcterms:created xsi:type="dcterms:W3CDTF">2013-11-02T09:47:58Z</dcterms:created>
  <dcterms:modified xsi:type="dcterms:W3CDTF">2018-05-25T13:05:16Z</dcterms:modified>
</cp:coreProperties>
</file>